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11.png" ContentType="image/png"/>
  <Override PartName="/ppt/media/image4.svg" ContentType="image/svg"/>
  <Override PartName="/ppt/media/image7.png" ContentType="image/png"/>
  <Override PartName="/ppt/media/image5.png" ContentType="image/png"/>
  <Override PartName="/ppt/media/image6.jpeg" ContentType="image/jpeg"/>
  <Override PartName="/ppt/media/image21.png" ContentType="image/png"/>
  <Override PartName="/ppt/media/image8.jpeg" ContentType="image/jpeg"/>
  <Override PartName="/ppt/media/image41.png" ContentType="image/png"/>
  <Override PartName="/ppt/media/image9.png" ContentType="image/png"/>
  <Override PartName="/ppt/media/image10.png" ContentType="image/png"/>
  <Override PartName="/ppt/media/image12.jpeg" ContentType="image/jpeg"/>
  <Override PartName="/ppt/media/image13.jpeg" ContentType="image/jpeg"/>
  <Override PartName="/ppt/media/image19.png" ContentType="image/png"/>
  <Override PartName="/ppt/media/image14.png" ContentType="image/png"/>
  <Override PartName="/ppt/media/image15.jpeg" ContentType="image/jpeg"/>
  <Override PartName="/ppt/media/image39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4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E4F950-15C8-47AB-93D3-9312DF2A3B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8367F2A-34EE-40BD-8B3B-A80EEEB427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C0E49C7-5371-41C5-A656-CA0F218F75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CD0678-24D4-46B6-AE78-C49A63F392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CF3D2E8-DF04-46E5-B764-3DB3ACB29F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B7A9801-27F6-4012-9CC9-84940DB43E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0688BB6-320A-449A-B63E-DE85A76FEFB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36467B2-2B38-4914-B29A-860568DE87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5F9B66C-151A-4975-8BD2-C755F31706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7ECCE7A0-3EE9-40E1-8B9A-BF1AB244C3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AB1E222E-F2B9-4E32-B644-7D1DAD820E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5BF0B8-DA55-456F-AC40-33D60E9B206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AD3ABB-616A-4FC7-A532-FA5DDB63FA9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FDE339-5D61-444C-B8F0-701BF78BE6D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45E5C3-9A78-4C27-88B2-DB27306E2D1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4C72669-E7EB-4A4E-8F34-44AA9DC4AB4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38E526-B991-4456-827A-F2EC1618422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ED637A6-A680-45C4-88B6-C3063B9E9A5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46AD759-E0B6-4E67-8C64-E6E93E76460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A94652B-FB00-4A09-8141-C7DA22E7156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053ABCF-3B96-4E0F-AD98-C241AF014BC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7F45E0-610E-47FF-AEC9-08AA0AEC94E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6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"/>
          <p:cNvSpPr/>
          <p:nvPr/>
        </p:nvSpPr>
        <p:spPr>
          <a:xfrm>
            <a:off x="360" y="360"/>
            <a:ext cx="12191400" cy="6857280"/>
          </a:xfrm>
          <a:custGeom>
            <a:avLst/>
            <a:gdLst>
              <a:gd name="textAreaLeft" fmla="*/ 0 w 12191400"/>
              <a:gd name="textAreaRight" fmla="*/ 12192120 w 1219140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Freeform 3"/>
          <p:cNvSpPr/>
          <p:nvPr/>
        </p:nvSpPr>
        <p:spPr>
          <a:xfrm>
            <a:off x="5471280" y="220680"/>
            <a:ext cx="5893200" cy="929160"/>
          </a:xfrm>
          <a:custGeom>
            <a:avLst/>
            <a:gdLst>
              <a:gd name="textAreaLeft" fmla="*/ 0 w 5893200"/>
              <a:gd name="textAreaRight" fmla="*/ 5893920 w 5893200"/>
              <a:gd name="textAreaTop" fmla="*/ 0 h 929160"/>
              <a:gd name="textAreaBottom" fmla="*/ 929880 h 929160"/>
            </a:gdLst>
            <a:ahLst/>
            <a:rect l="textAreaLeft" t="textAreaTop" r="textAreaRight" b="textAreaBottom"/>
            <a:pathLst>
              <a:path w="5893863" h="930051">
                <a:moveTo>
                  <a:pt x="0" y="0"/>
                </a:moveTo>
                <a:lnTo>
                  <a:pt x="5893863" y="0"/>
                </a:lnTo>
                <a:lnTo>
                  <a:pt x="5893863" y="930050"/>
                </a:lnTo>
                <a:lnTo>
                  <a:pt x="0" y="9300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extBox 4"/>
          <p:cNvSpPr/>
          <p:nvPr/>
        </p:nvSpPr>
        <p:spPr>
          <a:xfrm>
            <a:off x="685800" y="2209320"/>
            <a:ext cx="10111320" cy="14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856"/>
              </a:lnSpc>
            </a:pPr>
            <a:r>
              <a:rPr b="0" lang="en-US" sz="6300" spc="-1" strike="noStrike">
                <a:solidFill>
                  <a:srgbClr val="4c5649"/>
                </a:solidFill>
                <a:latin typeface="Montaser Arabic"/>
              </a:rPr>
              <a:t>Strawberry Greenhouse</a:t>
            </a: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5856"/>
              </a:lnSpc>
            </a:pPr>
            <a:r>
              <a:rPr b="0" lang="en-US" sz="6300" spc="-1" strike="noStrike">
                <a:solidFill>
                  <a:srgbClr val="4c5649"/>
                </a:solidFill>
                <a:latin typeface="Montaser Arabic"/>
              </a:rPr>
              <a:t>Monitoring System</a:t>
            </a:r>
            <a:endParaRPr b="0" lang="fr-FR" sz="6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Box 5"/>
          <p:cNvSpPr/>
          <p:nvPr/>
        </p:nvSpPr>
        <p:spPr>
          <a:xfrm>
            <a:off x="2273760" y="4034880"/>
            <a:ext cx="690588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149"/>
              </a:lnSpc>
            </a:pPr>
            <a:r>
              <a:rPr b="0" lang="en-US" sz="3380" spc="-1" strike="noStrike">
                <a:solidFill>
                  <a:srgbClr val="080707"/>
                </a:solidFill>
                <a:latin typeface="Marcellus"/>
              </a:rPr>
              <a:t>Maroua LADDADA &amp; Issa SIDIBE </a:t>
            </a:r>
            <a:endParaRPr b="0" lang="fr-FR" sz="33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Box 6"/>
          <p:cNvSpPr/>
          <p:nvPr/>
        </p:nvSpPr>
        <p:spPr>
          <a:xfrm>
            <a:off x="3105720" y="5309640"/>
            <a:ext cx="52711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051"/>
              </a:lnSpc>
            </a:pPr>
            <a:r>
              <a:rPr b="0" lang="en-US" sz="2890" spc="-1" strike="noStrike">
                <a:solidFill>
                  <a:srgbClr val="000000"/>
                </a:solidFill>
                <a:latin typeface="Open Sans"/>
              </a:rPr>
              <a:t>Supervisor: Thomas DARGENT </a:t>
            </a:r>
            <a:endParaRPr b="0" lang="fr-FR" sz="28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Box 7"/>
          <p:cNvSpPr/>
          <p:nvPr/>
        </p:nvSpPr>
        <p:spPr>
          <a:xfrm>
            <a:off x="3874320" y="6134040"/>
            <a:ext cx="373464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</a:rPr>
              <a:t>Academic year: 2023/2024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2"/>
          <p:cNvSpPr/>
          <p:nvPr/>
        </p:nvSpPr>
        <p:spPr>
          <a:xfrm>
            <a:off x="4646880" y="2591640"/>
            <a:ext cx="2459880" cy="2020320"/>
          </a:xfrm>
          <a:custGeom>
            <a:avLst/>
            <a:gdLst>
              <a:gd name="textAreaLeft" fmla="*/ 0 w 2459880"/>
              <a:gd name="textAreaRight" fmla="*/ 2460600 w 2459880"/>
              <a:gd name="textAreaTop" fmla="*/ 0 h 2020320"/>
              <a:gd name="textAreaBottom" fmla="*/ 2021040 h 2020320"/>
            </a:gdLst>
            <a:ahLst/>
            <a:rect l="textAreaLeft" t="textAreaTop" r="textAreaRight" b="textAreaBottom"/>
            <a:pathLst>
              <a:path w="2460740" h="2020867">
                <a:moveTo>
                  <a:pt x="0" y="0"/>
                </a:moveTo>
                <a:lnTo>
                  <a:pt x="2460740" y="0"/>
                </a:lnTo>
                <a:lnTo>
                  <a:pt x="2460740" y="2020867"/>
                </a:lnTo>
                <a:lnTo>
                  <a:pt x="0" y="20208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Freeform 3"/>
          <p:cNvSpPr/>
          <p:nvPr/>
        </p:nvSpPr>
        <p:spPr>
          <a:xfrm>
            <a:off x="916200" y="1924560"/>
            <a:ext cx="2301120" cy="2301120"/>
          </a:xfrm>
          <a:custGeom>
            <a:avLst/>
            <a:gdLst>
              <a:gd name="textAreaLeft" fmla="*/ 0 w 2301120"/>
              <a:gd name="textAreaRight" fmla="*/ 2301840 w 2301120"/>
              <a:gd name="textAreaTop" fmla="*/ 0 h 2301120"/>
              <a:gd name="textAreaBottom" fmla="*/ 2301840 h 2301120"/>
            </a:gdLst>
            <a:ahLst/>
            <a:rect l="textAreaLeft" t="textAreaTop" r="textAreaRight" b="textAreaBottom"/>
            <a:pathLst>
              <a:path w="2302004" h="2302004">
                <a:moveTo>
                  <a:pt x="0" y="0"/>
                </a:moveTo>
                <a:lnTo>
                  <a:pt x="2302004" y="0"/>
                </a:lnTo>
                <a:lnTo>
                  <a:pt x="2302004" y="2302004"/>
                </a:lnTo>
                <a:lnTo>
                  <a:pt x="0" y="23020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4"/>
          <p:cNvSpPr/>
          <p:nvPr/>
        </p:nvSpPr>
        <p:spPr>
          <a:xfrm>
            <a:off x="388440" y="1422360"/>
            <a:ext cx="342396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Open Sans Bold"/>
              </a:rPr>
              <a:t>Water Level Sensor </a:t>
            </a:r>
            <a:r>
              <a:rPr b="0" lang="en-US" sz="2100" spc="-1" strike="noStrike">
                <a:solidFill>
                  <a:srgbClr val="004aad"/>
                </a:solidFill>
                <a:latin typeface="Open Sans"/>
              </a:rPr>
              <a:t>[1]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Box 5"/>
          <p:cNvSpPr/>
          <p:nvPr/>
        </p:nvSpPr>
        <p:spPr>
          <a:xfrm>
            <a:off x="8134200" y="1422360"/>
            <a:ext cx="324108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Open Sans Bold"/>
              </a:rPr>
              <a:t>Light Sensor 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Box 6"/>
          <p:cNvSpPr/>
          <p:nvPr/>
        </p:nvSpPr>
        <p:spPr>
          <a:xfrm>
            <a:off x="4156920" y="1735560"/>
            <a:ext cx="350244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Open Sans Bold"/>
              </a:rPr>
              <a:t>Carbone Dioxyde Sensor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Box 7"/>
          <p:cNvSpPr/>
          <p:nvPr/>
        </p:nvSpPr>
        <p:spPr>
          <a:xfrm>
            <a:off x="145440" y="6421680"/>
            <a:ext cx="64807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78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Open Sans"/>
              </a:rPr>
              <a:t>[1] https://th.bing.com/th/id/OIP._IW9W86BkuvLh5mhcAAHBQAAAA?rs=1&amp;pid=ImgDetMain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Freeform 8"/>
          <p:cNvSpPr/>
          <p:nvPr/>
        </p:nvSpPr>
        <p:spPr>
          <a:xfrm>
            <a:off x="8690760" y="1924560"/>
            <a:ext cx="2467440" cy="2020320"/>
          </a:xfrm>
          <a:custGeom>
            <a:avLst/>
            <a:gdLst>
              <a:gd name="textAreaLeft" fmla="*/ 0 w 2467440"/>
              <a:gd name="textAreaRight" fmla="*/ 2468160 w 2467440"/>
              <a:gd name="textAreaTop" fmla="*/ 0 h 2020320"/>
              <a:gd name="textAreaBottom" fmla="*/ 2021040 h 2020320"/>
            </a:gdLst>
            <a:ahLst/>
            <a:rect l="textAreaLeft" t="textAreaTop" r="textAreaRight" b="textAreaBottom"/>
            <a:pathLst>
              <a:path w="2468108" h="2020867">
                <a:moveTo>
                  <a:pt x="0" y="0"/>
                </a:moveTo>
                <a:lnTo>
                  <a:pt x="2468107" y="0"/>
                </a:lnTo>
                <a:lnTo>
                  <a:pt x="2468107" y="2020866"/>
                </a:lnTo>
                <a:lnTo>
                  <a:pt x="0" y="20208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Box 9"/>
          <p:cNvSpPr/>
          <p:nvPr/>
        </p:nvSpPr>
        <p:spPr>
          <a:xfrm>
            <a:off x="11340000" y="6134040"/>
            <a:ext cx="513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10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Box 10"/>
          <p:cNvSpPr/>
          <p:nvPr/>
        </p:nvSpPr>
        <p:spPr>
          <a:xfrm>
            <a:off x="3543840" y="388440"/>
            <a:ext cx="5491800" cy="5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496"/>
              </a:lnSpc>
            </a:pPr>
            <a:r>
              <a:rPr b="0" lang="en-US" sz="3209" spc="-1" strike="noStrike">
                <a:solidFill>
                  <a:srgbClr val="4c5649"/>
                </a:solidFill>
                <a:latin typeface="Open Sans Bold"/>
              </a:rPr>
              <a:t>Hardware Components</a:t>
            </a:r>
            <a:r>
              <a:rPr b="0" lang="en-US" sz="3209" spc="-1" strike="noStrike">
                <a:solidFill>
                  <a:srgbClr val="000000"/>
                </a:solidFill>
                <a:latin typeface="Open Sans Bold"/>
              </a:rPr>
              <a:t> </a:t>
            </a:r>
            <a:endParaRPr b="0" lang="fr-FR" sz="32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Box 11"/>
          <p:cNvSpPr/>
          <p:nvPr/>
        </p:nvSpPr>
        <p:spPr>
          <a:xfrm>
            <a:off x="815400" y="4340880"/>
            <a:ext cx="2570040" cy="79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75"/>
              </a:lnSpc>
            </a:pPr>
            <a:r>
              <a:rPr b="0" lang="en-US" sz="1480" spc="-1" strike="noStrike">
                <a:solidFill>
                  <a:srgbClr val="000000"/>
                </a:solidFill>
                <a:latin typeface="Open Sans Bold"/>
              </a:rPr>
              <a:t>It measures the water level</a:t>
            </a:r>
            <a:endParaRPr b="0" lang="fr-FR" sz="148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1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Box 12"/>
          <p:cNvSpPr/>
          <p:nvPr/>
        </p:nvSpPr>
        <p:spPr>
          <a:xfrm>
            <a:off x="4156920" y="4826880"/>
            <a:ext cx="3557880" cy="80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Open Sans Bold"/>
              </a:rPr>
              <a:t>It mesures the amount of CO2 in the desired area.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123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Box 13"/>
          <p:cNvSpPr/>
          <p:nvPr/>
        </p:nvSpPr>
        <p:spPr>
          <a:xfrm>
            <a:off x="8618040" y="4340880"/>
            <a:ext cx="275724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Open Sans Bold"/>
              </a:rPr>
              <a:t>It is used to detect the light radiation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2"/>
          <p:cNvSpPr/>
          <p:nvPr/>
        </p:nvSpPr>
        <p:spPr>
          <a:xfrm>
            <a:off x="0" y="0"/>
            <a:ext cx="12191400" cy="6857280"/>
          </a:xfrm>
          <a:custGeom>
            <a:avLst/>
            <a:gdLst>
              <a:gd name="textAreaLeft" fmla="*/ 0 w 12191400"/>
              <a:gd name="textAreaRight" fmla="*/ 12192120 w 1219140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Box 3"/>
          <p:cNvSpPr/>
          <p:nvPr/>
        </p:nvSpPr>
        <p:spPr>
          <a:xfrm>
            <a:off x="4500000" y="2209320"/>
            <a:ext cx="6118200" cy="12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941"/>
              </a:lnSpc>
            </a:pPr>
            <a:r>
              <a:rPr b="0" lang="en-US" sz="7100" spc="-1" strike="noStrike">
                <a:solidFill>
                  <a:srgbClr val="4c5649"/>
                </a:solidFill>
                <a:latin typeface="Open Sans Bold"/>
              </a:rPr>
              <a:t>CHAPTER 3 </a:t>
            </a:r>
            <a:endParaRPr b="0" lang="fr-FR" sz="7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Box 4"/>
          <p:cNvSpPr/>
          <p:nvPr/>
        </p:nvSpPr>
        <p:spPr>
          <a:xfrm>
            <a:off x="6095880" y="3362400"/>
            <a:ext cx="45223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04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Open Sans"/>
              </a:rPr>
              <a:t>Design &amp; Fabrication 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2"/>
          <p:cNvSpPr/>
          <p:nvPr/>
        </p:nvSpPr>
        <p:spPr>
          <a:xfrm>
            <a:off x="6270480" y="2261520"/>
            <a:ext cx="5235120" cy="3634200"/>
          </a:xfrm>
          <a:custGeom>
            <a:avLst/>
            <a:gdLst>
              <a:gd name="textAreaLeft" fmla="*/ 0 w 5235120"/>
              <a:gd name="textAreaRight" fmla="*/ 5235840 w 5235120"/>
              <a:gd name="textAreaTop" fmla="*/ 0 h 3634200"/>
              <a:gd name="textAreaBottom" fmla="*/ 3634920 h 3634200"/>
            </a:gdLst>
            <a:ahLst/>
            <a:rect l="textAreaLeft" t="textAreaTop" r="textAreaRight" b="textAreaBottom"/>
            <a:pathLst>
              <a:path w="5235715" h="3634893">
                <a:moveTo>
                  <a:pt x="0" y="0"/>
                </a:moveTo>
                <a:lnTo>
                  <a:pt x="5235715" y="0"/>
                </a:lnTo>
                <a:lnTo>
                  <a:pt x="5235715" y="3634893"/>
                </a:lnTo>
                <a:lnTo>
                  <a:pt x="0" y="36348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Freeform 3"/>
          <p:cNvSpPr/>
          <p:nvPr/>
        </p:nvSpPr>
        <p:spPr>
          <a:xfrm>
            <a:off x="10099080" y="947880"/>
            <a:ext cx="978120" cy="978120"/>
          </a:xfrm>
          <a:custGeom>
            <a:avLst/>
            <a:gdLst>
              <a:gd name="textAreaLeft" fmla="*/ 0 w 978120"/>
              <a:gd name="textAreaRight" fmla="*/ 978840 w 978120"/>
              <a:gd name="textAreaTop" fmla="*/ 0 h 978120"/>
              <a:gd name="textAreaBottom" fmla="*/ 978840 h 978120"/>
            </a:gdLst>
            <a:ahLst/>
            <a:rect l="textAreaLeft" t="textAreaTop" r="textAreaRight" b="textAreaBottom"/>
            <a:pathLst>
              <a:path w="978818" h="978818">
                <a:moveTo>
                  <a:pt x="0" y="0"/>
                </a:moveTo>
                <a:lnTo>
                  <a:pt x="978819" y="0"/>
                </a:lnTo>
                <a:lnTo>
                  <a:pt x="978819" y="978818"/>
                </a:lnTo>
                <a:lnTo>
                  <a:pt x="0" y="9788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Box 4"/>
          <p:cNvSpPr/>
          <p:nvPr/>
        </p:nvSpPr>
        <p:spPr>
          <a:xfrm>
            <a:off x="685800" y="1346760"/>
            <a:ext cx="748728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392"/>
              </a:lnSpc>
            </a:pPr>
            <a:endParaRPr b="0" lang="fr-FR" sz="171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392"/>
              </a:lnSpc>
            </a:pPr>
            <a:r>
              <a:rPr b="0" lang="en-US" sz="1710" spc="-1" strike="noStrike">
                <a:solidFill>
                  <a:srgbClr val="000000"/>
                </a:solidFill>
                <a:latin typeface="Open Sans Bold"/>
              </a:rPr>
              <a:t> </a:t>
            </a:r>
            <a:r>
              <a:rPr b="0" lang="en-US" sz="1710" spc="-1" strike="noStrike">
                <a:solidFill>
                  <a:srgbClr val="000000"/>
                </a:solidFill>
                <a:latin typeface="Open Sans Bold"/>
              </a:rPr>
              <a:t>A</a:t>
            </a:r>
            <a:r>
              <a:rPr b="0" lang="en-US" sz="1710" spc="-1" strike="noStrike">
                <a:solidFill>
                  <a:srgbClr val="000000"/>
                </a:solidFill>
                <a:latin typeface="Open Sans"/>
              </a:rPr>
              <a:t>n open-source software suite for electronic design automation (EDA).</a:t>
            </a:r>
            <a:endParaRPr b="0" lang="fr-FR" sz="17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Box 5"/>
          <p:cNvSpPr/>
          <p:nvPr/>
        </p:nvSpPr>
        <p:spPr>
          <a:xfrm>
            <a:off x="685800" y="2559240"/>
            <a:ext cx="5253840" cy="32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52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 Bold"/>
              </a:rPr>
              <a:t>Key Features: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52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Open Sans Italics"/>
              </a:rPr>
              <a:t>Schematic Capture</a:t>
            </a: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: Create and edit electronic circuit diagrams.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52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Open Sans Italics"/>
              </a:rPr>
              <a:t>PCB Editor:</a:t>
            </a: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 Design and layout printed circuit boards (PCBs) with multiple layers.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52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Open Sans Italics"/>
              </a:rPr>
              <a:t>3D Viewe</a:t>
            </a: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r: Visualize PCB designs in 3D for better understanding and error checking.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52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Open Sans Italics"/>
              </a:rPr>
              <a:t>Component Libraries:</a:t>
            </a: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 Extensive libraries for components, footprints, and symbols.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52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Box 6"/>
          <p:cNvSpPr/>
          <p:nvPr/>
        </p:nvSpPr>
        <p:spPr>
          <a:xfrm>
            <a:off x="11340000" y="6134040"/>
            <a:ext cx="513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12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Box 7"/>
          <p:cNvSpPr/>
          <p:nvPr/>
        </p:nvSpPr>
        <p:spPr>
          <a:xfrm>
            <a:off x="2441520" y="289440"/>
            <a:ext cx="72781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4c5649"/>
                </a:solidFill>
                <a:latin typeface="Open Sans Bold"/>
              </a:rPr>
              <a:t>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Box 18"/>
          <p:cNvSpPr/>
          <p:nvPr/>
        </p:nvSpPr>
        <p:spPr>
          <a:xfrm>
            <a:off x="4773600" y="216720"/>
            <a:ext cx="187344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879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19"/>
          <p:cNvSpPr/>
          <p:nvPr/>
        </p:nvSpPr>
        <p:spPr>
          <a:xfrm>
            <a:off x="3064680" y="440640"/>
            <a:ext cx="508788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879"/>
              </a:lnSpc>
            </a:pPr>
            <a:r>
              <a:rPr b="0" lang="en-US" sz="3200" spc="-1" strike="noStrike">
                <a:solidFill>
                  <a:srgbClr val="4c5649"/>
                </a:solidFill>
                <a:latin typeface="Open Sans Bold"/>
              </a:rPr>
              <a:t>KiCad Overwiew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2"/>
          <p:cNvSpPr/>
          <p:nvPr/>
        </p:nvSpPr>
        <p:spPr>
          <a:xfrm>
            <a:off x="6289920" y="3139560"/>
            <a:ext cx="1779480" cy="1494720"/>
          </a:xfrm>
          <a:custGeom>
            <a:avLst/>
            <a:gdLst>
              <a:gd name="textAreaLeft" fmla="*/ 0 w 1779480"/>
              <a:gd name="textAreaRight" fmla="*/ 1780200 w 1779480"/>
              <a:gd name="textAreaTop" fmla="*/ 0 h 1494720"/>
              <a:gd name="textAreaBottom" fmla="*/ 1495440 h 1494720"/>
            </a:gdLst>
            <a:ahLst/>
            <a:rect l="textAreaLeft" t="textAreaTop" r="textAreaRight" b="textAreaBottom"/>
            <a:pathLst>
              <a:path w="1780060" h="1495458">
                <a:moveTo>
                  <a:pt x="0" y="0"/>
                </a:moveTo>
                <a:lnTo>
                  <a:pt x="1780060" y="0"/>
                </a:lnTo>
                <a:lnTo>
                  <a:pt x="1780060" y="1495458"/>
                </a:lnTo>
                <a:lnTo>
                  <a:pt x="0" y="14954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Freeform 3"/>
          <p:cNvSpPr/>
          <p:nvPr/>
        </p:nvSpPr>
        <p:spPr>
          <a:xfrm>
            <a:off x="9058680" y="3139560"/>
            <a:ext cx="1869480" cy="1530720"/>
          </a:xfrm>
          <a:custGeom>
            <a:avLst/>
            <a:gdLst>
              <a:gd name="textAreaLeft" fmla="*/ 0 w 1869480"/>
              <a:gd name="textAreaRight" fmla="*/ 1870200 w 1869480"/>
              <a:gd name="textAreaTop" fmla="*/ 0 h 1530720"/>
              <a:gd name="textAreaBottom" fmla="*/ 1531440 h 1530720"/>
            </a:gdLst>
            <a:ahLst/>
            <a:rect l="textAreaLeft" t="textAreaTop" r="textAreaRight" b="textAreaBottom"/>
            <a:pathLst>
              <a:path w="1870267" h="1531359">
                <a:moveTo>
                  <a:pt x="0" y="0"/>
                </a:moveTo>
                <a:lnTo>
                  <a:pt x="1870267" y="0"/>
                </a:lnTo>
                <a:lnTo>
                  <a:pt x="1870267" y="1531359"/>
                </a:lnTo>
                <a:lnTo>
                  <a:pt x="0" y="153135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Freeform 4"/>
          <p:cNvSpPr/>
          <p:nvPr/>
        </p:nvSpPr>
        <p:spPr>
          <a:xfrm>
            <a:off x="3767760" y="3139560"/>
            <a:ext cx="1242720" cy="1537920"/>
          </a:xfrm>
          <a:custGeom>
            <a:avLst/>
            <a:gdLst>
              <a:gd name="textAreaLeft" fmla="*/ 0 w 1242720"/>
              <a:gd name="textAreaRight" fmla="*/ 1243440 w 1242720"/>
              <a:gd name="textAreaTop" fmla="*/ 0 h 1537920"/>
              <a:gd name="textAreaBottom" fmla="*/ 1538640 h 1537920"/>
            </a:gdLst>
            <a:ahLst/>
            <a:rect l="textAreaLeft" t="textAreaTop" r="textAreaRight" b="textAreaBottom"/>
            <a:pathLst>
              <a:path w="1243347" h="1538531">
                <a:moveTo>
                  <a:pt x="0" y="0"/>
                </a:moveTo>
                <a:lnTo>
                  <a:pt x="1243347" y="0"/>
                </a:lnTo>
                <a:lnTo>
                  <a:pt x="1243347" y="1538531"/>
                </a:lnTo>
                <a:lnTo>
                  <a:pt x="0" y="15385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Freeform 5"/>
          <p:cNvSpPr/>
          <p:nvPr/>
        </p:nvSpPr>
        <p:spPr>
          <a:xfrm>
            <a:off x="426960" y="3139560"/>
            <a:ext cx="2559240" cy="1537920"/>
          </a:xfrm>
          <a:custGeom>
            <a:avLst/>
            <a:gdLst>
              <a:gd name="textAreaLeft" fmla="*/ 0 w 2559240"/>
              <a:gd name="textAreaRight" fmla="*/ 2559960 w 2559240"/>
              <a:gd name="textAreaTop" fmla="*/ 0 h 1537920"/>
              <a:gd name="textAreaBottom" fmla="*/ 1538640 h 1537920"/>
            </a:gdLst>
            <a:ahLst/>
            <a:rect l="textAreaLeft" t="textAreaTop" r="textAreaRight" b="textAreaBottom"/>
            <a:pathLst>
              <a:path w="2559853" h="1538531">
                <a:moveTo>
                  <a:pt x="0" y="0"/>
                </a:moveTo>
                <a:lnTo>
                  <a:pt x="2559853" y="0"/>
                </a:lnTo>
                <a:lnTo>
                  <a:pt x="2559853" y="1538531"/>
                </a:lnTo>
                <a:lnTo>
                  <a:pt x="0" y="15385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Freeform 6"/>
          <p:cNvSpPr/>
          <p:nvPr/>
        </p:nvSpPr>
        <p:spPr>
          <a:xfrm>
            <a:off x="10407960" y="1259640"/>
            <a:ext cx="1445400" cy="1445400"/>
          </a:xfrm>
          <a:custGeom>
            <a:avLst/>
            <a:gdLst>
              <a:gd name="textAreaLeft" fmla="*/ 0 w 1445400"/>
              <a:gd name="textAreaRight" fmla="*/ 1446120 w 1445400"/>
              <a:gd name="textAreaTop" fmla="*/ 0 h 1445400"/>
              <a:gd name="textAreaBottom" fmla="*/ 1446120 h 1445400"/>
            </a:gdLst>
            <a:ahLst/>
            <a:rect l="textAreaLeft" t="textAreaTop" r="textAreaRight" b="textAreaBottom"/>
            <a:pathLst>
              <a:path w="1446201" h="1446201">
                <a:moveTo>
                  <a:pt x="0" y="0"/>
                </a:moveTo>
                <a:lnTo>
                  <a:pt x="1446201" y="0"/>
                </a:lnTo>
                <a:lnTo>
                  <a:pt x="1446201" y="1446201"/>
                </a:lnTo>
                <a:lnTo>
                  <a:pt x="0" y="14462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Box 7"/>
          <p:cNvSpPr/>
          <p:nvPr/>
        </p:nvSpPr>
        <p:spPr>
          <a:xfrm>
            <a:off x="2806920" y="289440"/>
            <a:ext cx="6372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4c5649"/>
                </a:solidFill>
                <a:latin typeface="Open Sans Bold"/>
              </a:rPr>
              <a:t>Light Sensor design and Fabrication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Box 8"/>
          <p:cNvSpPr/>
          <p:nvPr/>
        </p:nvSpPr>
        <p:spPr>
          <a:xfrm>
            <a:off x="164880" y="6511320"/>
            <a:ext cx="52322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78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Open Sans"/>
              </a:rPr>
              <a:t>https://fr.rs-online.com/web/p/capteurs-de-couleurs-et-lumieres/1226791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Box 9"/>
          <p:cNvSpPr/>
          <p:nvPr/>
        </p:nvSpPr>
        <p:spPr>
          <a:xfrm>
            <a:off x="11340000" y="6134040"/>
            <a:ext cx="513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13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Box 10"/>
          <p:cNvSpPr/>
          <p:nvPr/>
        </p:nvSpPr>
        <p:spPr>
          <a:xfrm>
            <a:off x="464760" y="1476000"/>
            <a:ext cx="3924000" cy="73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877"/>
              </a:lnSpc>
            </a:pPr>
            <a:r>
              <a:rPr b="0" lang="en-US" sz="2060" spc="-1" strike="noStrike">
                <a:solidFill>
                  <a:srgbClr val="000000"/>
                </a:solidFill>
                <a:latin typeface="Open Sans"/>
              </a:rPr>
              <a:t>Using KiCad to do design the PCB  to put the sensor  </a:t>
            </a:r>
            <a:r>
              <a:rPr b="0" lang="en-US" sz="2060" spc="-1" strike="noStrike">
                <a:solidFill>
                  <a:srgbClr val="000000"/>
                </a:solidFill>
                <a:latin typeface="Open Sans Bold"/>
              </a:rPr>
              <a:t> </a:t>
            </a:r>
            <a:endParaRPr b="0" lang="fr-FR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11"/>
          <p:cNvSpPr/>
          <p:nvPr/>
        </p:nvSpPr>
        <p:spPr>
          <a:xfrm>
            <a:off x="6483240" y="1476000"/>
            <a:ext cx="3924000" cy="73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877"/>
              </a:lnSpc>
            </a:pPr>
            <a:r>
              <a:rPr b="0" lang="en-US" sz="2060" spc="-1" strike="noStrike">
                <a:solidFill>
                  <a:srgbClr val="000000"/>
                </a:solidFill>
                <a:latin typeface="Open Sans"/>
              </a:rPr>
              <a:t>Fabrication of the PCB  using PhotoLaser machine  </a:t>
            </a:r>
            <a:r>
              <a:rPr b="0" lang="en-US" sz="2060" spc="-1" strike="noStrike">
                <a:solidFill>
                  <a:srgbClr val="000000"/>
                </a:solidFill>
                <a:latin typeface="Open Sans Bold"/>
              </a:rPr>
              <a:t> </a:t>
            </a:r>
            <a:endParaRPr b="0" lang="fr-FR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AutoShape 12"/>
          <p:cNvSpPr/>
          <p:nvPr/>
        </p:nvSpPr>
        <p:spPr>
          <a:xfrm>
            <a:off x="5811120" y="1514160"/>
            <a:ext cx="360" cy="4327920"/>
          </a:xfrm>
          <a:prstGeom prst="line">
            <a:avLst/>
          </a:prstGeom>
          <a:ln w="38100">
            <a:solidFill>
              <a:srgbClr val="73737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2"/>
          <p:cNvSpPr/>
          <p:nvPr/>
        </p:nvSpPr>
        <p:spPr>
          <a:xfrm>
            <a:off x="2233440" y="1980000"/>
            <a:ext cx="7724520" cy="3538080"/>
          </a:xfrm>
          <a:custGeom>
            <a:avLst/>
            <a:gdLst>
              <a:gd name="textAreaLeft" fmla="*/ 0 w 7724520"/>
              <a:gd name="textAreaRight" fmla="*/ 7725240 w 7724520"/>
              <a:gd name="textAreaTop" fmla="*/ 0 h 3538080"/>
              <a:gd name="textAreaBottom" fmla="*/ 3538800 h 3538080"/>
            </a:gdLst>
            <a:ahLst/>
            <a:rect l="textAreaLeft" t="textAreaTop" r="textAreaRight" b="textAreaBottom"/>
            <a:pathLst>
              <a:path w="7725327" h="3538977">
                <a:moveTo>
                  <a:pt x="0" y="0"/>
                </a:moveTo>
                <a:lnTo>
                  <a:pt x="7725328" y="0"/>
                </a:lnTo>
                <a:lnTo>
                  <a:pt x="7725328" y="3538976"/>
                </a:lnTo>
                <a:lnTo>
                  <a:pt x="0" y="35389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Box 3"/>
          <p:cNvSpPr/>
          <p:nvPr/>
        </p:nvSpPr>
        <p:spPr>
          <a:xfrm>
            <a:off x="4773600" y="213840"/>
            <a:ext cx="187344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879"/>
              </a:lnSpc>
            </a:pPr>
            <a:r>
              <a:rPr b="0" lang="en-US" sz="4200" spc="-1" strike="noStrike">
                <a:solidFill>
                  <a:srgbClr val="4c5649"/>
                </a:solidFill>
                <a:latin typeface="Open Sans Bold"/>
              </a:rPr>
              <a:t>Wiring 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Box 4"/>
          <p:cNvSpPr/>
          <p:nvPr/>
        </p:nvSpPr>
        <p:spPr>
          <a:xfrm>
            <a:off x="11340000" y="6134040"/>
            <a:ext cx="513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14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3137760" y="1273680"/>
            <a:ext cx="5681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Using breadboard to connect all the sensors to ESP32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"/>
          <p:cNvSpPr/>
          <p:nvPr/>
        </p:nvSpPr>
        <p:spPr>
          <a:xfrm>
            <a:off x="6302520" y="1706400"/>
            <a:ext cx="5203080" cy="4184280"/>
          </a:xfrm>
          <a:custGeom>
            <a:avLst/>
            <a:gdLst>
              <a:gd name="textAreaLeft" fmla="*/ 0 w 5203080"/>
              <a:gd name="textAreaRight" fmla="*/ 5203800 w 5203080"/>
              <a:gd name="textAreaTop" fmla="*/ 0 h 4184280"/>
              <a:gd name="textAreaBottom" fmla="*/ 4185000 h 4184280"/>
            </a:gdLst>
            <a:ahLst/>
            <a:rect l="textAreaLeft" t="textAreaTop" r="textAreaRight" b="textAreaBottom"/>
            <a:pathLst>
              <a:path w="5203682" h="4185089">
                <a:moveTo>
                  <a:pt x="0" y="0"/>
                </a:moveTo>
                <a:lnTo>
                  <a:pt x="5203682" y="0"/>
                </a:lnTo>
                <a:lnTo>
                  <a:pt x="5203682" y="4185089"/>
                </a:lnTo>
                <a:lnTo>
                  <a:pt x="0" y="41850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Box 3"/>
          <p:cNvSpPr/>
          <p:nvPr/>
        </p:nvSpPr>
        <p:spPr>
          <a:xfrm>
            <a:off x="3596400" y="357480"/>
            <a:ext cx="4683240" cy="7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879"/>
              </a:lnSpc>
            </a:pPr>
            <a:r>
              <a:rPr b="0" lang="en-US" sz="3600" spc="-1" strike="noStrike">
                <a:solidFill>
                  <a:srgbClr val="4c5649"/>
                </a:solidFill>
                <a:latin typeface="Open Sans Bold"/>
              </a:rPr>
              <a:t>Programmation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4"/>
          <p:cNvSpPr/>
          <p:nvPr/>
        </p:nvSpPr>
        <p:spPr>
          <a:xfrm>
            <a:off x="915120" y="1420560"/>
            <a:ext cx="232452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0" lang="en-US" sz="2600" spc="-1" strike="noStrike">
                <a:solidFill>
                  <a:srgbClr val="545454"/>
                </a:solidFill>
                <a:latin typeface="Open Sans Bold Italics"/>
              </a:rPr>
              <a:t>Arduino IDE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Box 5"/>
          <p:cNvSpPr/>
          <p:nvPr/>
        </p:nvSpPr>
        <p:spPr>
          <a:xfrm>
            <a:off x="466560" y="2220480"/>
            <a:ext cx="5628960" cy="352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88800" indent="-194400" defTabSz="914400">
              <a:lnSpc>
                <a:spcPts val="252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Libraries definitions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388800" indent="-194400" defTabSz="914400">
              <a:lnSpc>
                <a:spcPts val="252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WiFi and ThingsBoard Configuration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388800" indent="-194400" defTabSz="914400">
              <a:lnSpc>
                <a:spcPts val="252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Pin Definitions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388800" indent="-194400" defTabSz="914400">
              <a:lnSpc>
                <a:spcPts val="252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Setup Function: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52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Initializes serial communication; Sets up sensors; Connects to WiFi and ThingsBoard.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388800" indent="-194400" defTabSz="914400">
              <a:lnSpc>
                <a:spcPts val="252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Loop Function: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52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Reads sensor data:Temperature and humidity from DHT22; CO2 levels, water level, light intensity, and soil moisture.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52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6"/>
          <p:cNvSpPr/>
          <p:nvPr/>
        </p:nvSpPr>
        <p:spPr>
          <a:xfrm>
            <a:off x="11340000" y="6134040"/>
            <a:ext cx="513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Open Sans Bold"/>
              </a:rPr>
              <a:t>15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 2"/>
          <p:cNvSpPr/>
          <p:nvPr/>
        </p:nvSpPr>
        <p:spPr>
          <a:xfrm>
            <a:off x="1115280" y="1734480"/>
            <a:ext cx="9396360" cy="3388320"/>
          </a:xfrm>
          <a:custGeom>
            <a:avLst/>
            <a:gdLst>
              <a:gd name="textAreaLeft" fmla="*/ 0 w 9396360"/>
              <a:gd name="textAreaRight" fmla="*/ 9397080 w 9396360"/>
              <a:gd name="textAreaTop" fmla="*/ 0 h 3388320"/>
              <a:gd name="textAreaBottom" fmla="*/ 3389040 h 3388320"/>
            </a:gdLst>
            <a:ahLst/>
            <a:rect l="textAreaLeft" t="textAreaTop" r="textAreaRight" b="textAreaBottom"/>
            <a:pathLst>
              <a:path w="9397259" h="3389176">
                <a:moveTo>
                  <a:pt x="0" y="0"/>
                </a:moveTo>
                <a:lnTo>
                  <a:pt x="9397259" y="0"/>
                </a:lnTo>
                <a:lnTo>
                  <a:pt x="9397259" y="3389176"/>
                </a:lnTo>
                <a:lnTo>
                  <a:pt x="0" y="33891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Box 3"/>
          <p:cNvSpPr/>
          <p:nvPr/>
        </p:nvSpPr>
        <p:spPr>
          <a:xfrm>
            <a:off x="540000" y="1086120"/>
            <a:ext cx="5433840" cy="5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0" lang="en-US" sz="2400" spc="-1" strike="noStrike" u="sng">
                <a:solidFill>
                  <a:srgbClr val="4c5649"/>
                </a:solidFill>
                <a:uFillTx/>
                <a:latin typeface="Open Sans Bold"/>
              </a:rPr>
              <a:t>Thingsboard principles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Box 4"/>
          <p:cNvSpPr/>
          <p:nvPr/>
        </p:nvSpPr>
        <p:spPr>
          <a:xfrm>
            <a:off x="11340000" y="6134040"/>
            <a:ext cx="51372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Open Sans Bold"/>
              </a:rPr>
              <a:t>16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Box 5"/>
          <p:cNvSpPr/>
          <p:nvPr/>
        </p:nvSpPr>
        <p:spPr>
          <a:xfrm>
            <a:off x="1596960" y="72360"/>
            <a:ext cx="939240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040"/>
              </a:lnSpc>
            </a:pPr>
            <a:r>
              <a:rPr b="0" lang="en-US" sz="2800" spc="-1" strike="noStrike">
                <a:solidFill>
                  <a:srgbClr val="4c5649"/>
                </a:solidFill>
                <a:latin typeface="Open Sans Bold"/>
              </a:rPr>
              <a:t>Connection with Thingsboard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Freeform 6"/>
          <p:cNvSpPr/>
          <p:nvPr/>
        </p:nvSpPr>
        <p:spPr>
          <a:xfrm>
            <a:off x="9360000" y="540000"/>
            <a:ext cx="2493360" cy="1198800"/>
          </a:xfrm>
          <a:custGeom>
            <a:avLst/>
            <a:gdLst>
              <a:gd name="textAreaLeft" fmla="*/ 0 w 2493360"/>
              <a:gd name="textAreaRight" fmla="*/ 2494080 w 2493360"/>
              <a:gd name="textAreaTop" fmla="*/ 0 h 1198800"/>
              <a:gd name="textAreaBottom" fmla="*/ 1199520 h 1198800"/>
            </a:gdLst>
            <a:ahLst/>
            <a:rect l="textAreaLeft" t="textAreaTop" r="textAreaRight" b="textAreaBottom"/>
            <a:pathLst>
              <a:path w="2608957" h="1371806">
                <a:moveTo>
                  <a:pt x="0" y="0"/>
                </a:moveTo>
                <a:lnTo>
                  <a:pt x="2608957" y="0"/>
                </a:lnTo>
                <a:lnTo>
                  <a:pt x="2608957" y="1371806"/>
                </a:lnTo>
                <a:lnTo>
                  <a:pt x="0" y="13718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Box 7"/>
          <p:cNvSpPr/>
          <p:nvPr/>
        </p:nvSpPr>
        <p:spPr>
          <a:xfrm>
            <a:off x="685800" y="5974200"/>
            <a:ext cx="160740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78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Open Sans"/>
              </a:rPr>
              <a:t>https://thingsboard.io/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>
            <a:off x="720000" y="1259640"/>
            <a:ext cx="4794120" cy="2149560"/>
          </a:xfrm>
          <a:custGeom>
            <a:avLst/>
            <a:gdLst>
              <a:gd name="textAreaLeft" fmla="*/ 0 w 4794120"/>
              <a:gd name="textAreaRight" fmla="*/ 4794840 w 4794120"/>
              <a:gd name="textAreaTop" fmla="*/ 0 h 2149560"/>
              <a:gd name="textAreaBottom" fmla="*/ 2150280 h 2149560"/>
            </a:gdLst>
            <a:ahLst/>
            <a:rect l="textAreaLeft" t="textAreaTop" r="textAreaRight" b="textAreaBottom"/>
            <a:pathLst>
              <a:path w="5042915" h="2302053">
                <a:moveTo>
                  <a:pt x="0" y="0"/>
                </a:moveTo>
                <a:lnTo>
                  <a:pt x="5042915" y="0"/>
                </a:lnTo>
                <a:lnTo>
                  <a:pt x="5042915" y="2302053"/>
                </a:lnTo>
                <a:lnTo>
                  <a:pt x="0" y="23020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3"/>
          <p:cNvSpPr/>
          <p:nvPr/>
        </p:nvSpPr>
        <p:spPr>
          <a:xfrm>
            <a:off x="1181160" y="73080"/>
            <a:ext cx="313848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en-US" sz="2100" spc="-1" strike="noStrike">
                <a:solidFill>
                  <a:srgbClr val="4c5649"/>
                </a:solidFill>
                <a:latin typeface="Open Sans Bold"/>
              </a:rPr>
              <a:t>Device</a:t>
            </a:r>
            <a:r>
              <a:rPr b="0" lang="en-US" sz="2600" spc="-1" strike="noStrike">
                <a:solidFill>
                  <a:srgbClr val="4c5649"/>
                </a:solidFill>
                <a:latin typeface="Open Sans Bold"/>
              </a:rPr>
              <a:t> </a:t>
            </a:r>
            <a:r>
              <a:rPr b="0" lang="en-US" sz="1800" spc="-1" strike="noStrike">
                <a:solidFill>
                  <a:srgbClr val="4c5649"/>
                </a:solidFill>
                <a:latin typeface="Open Sans Bold"/>
              </a:rPr>
              <a:t>definition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4"/>
          <p:cNvSpPr/>
          <p:nvPr/>
        </p:nvSpPr>
        <p:spPr>
          <a:xfrm>
            <a:off x="11340000" y="6134040"/>
            <a:ext cx="513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17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Freeform 5"/>
          <p:cNvSpPr/>
          <p:nvPr/>
        </p:nvSpPr>
        <p:spPr>
          <a:xfrm>
            <a:off x="540000" y="4390200"/>
            <a:ext cx="5039640" cy="2159640"/>
          </a:xfrm>
          <a:custGeom>
            <a:avLst/>
            <a:gdLst>
              <a:gd name="textAreaLeft" fmla="*/ 0 w 5039640"/>
              <a:gd name="textAreaRight" fmla="*/ 5040360 w 5039640"/>
              <a:gd name="textAreaTop" fmla="*/ 0 h 2159640"/>
              <a:gd name="textAreaBottom" fmla="*/ 2160360 h 2159640"/>
            </a:gdLst>
            <a:ahLst/>
            <a:rect l="textAreaLeft" t="textAreaTop" r="textAreaRight" b="textAreaBottom"/>
            <a:pathLst>
              <a:path w="5173132" h="2217741">
                <a:moveTo>
                  <a:pt x="0" y="0"/>
                </a:moveTo>
                <a:lnTo>
                  <a:pt x="5173131" y="0"/>
                </a:lnTo>
                <a:lnTo>
                  <a:pt x="5173131" y="2217741"/>
                </a:lnTo>
                <a:lnTo>
                  <a:pt x="0" y="2217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Freeform 6"/>
          <p:cNvSpPr/>
          <p:nvPr/>
        </p:nvSpPr>
        <p:spPr>
          <a:xfrm>
            <a:off x="7137720" y="4221360"/>
            <a:ext cx="4381920" cy="1718280"/>
          </a:xfrm>
          <a:custGeom>
            <a:avLst/>
            <a:gdLst>
              <a:gd name="textAreaLeft" fmla="*/ 0 w 4381920"/>
              <a:gd name="textAreaRight" fmla="*/ 4382640 w 4381920"/>
              <a:gd name="textAreaTop" fmla="*/ 0 h 1718280"/>
              <a:gd name="textAreaBottom" fmla="*/ 1719000 h 1718280"/>
            </a:gdLst>
            <a:ahLst/>
            <a:rect l="textAreaLeft" t="textAreaTop" r="textAreaRight" b="textAreaBottom"/>
            <a:pathLst>
              <a:path w="4382707" h="1718843">
                <a:moveTo>
                  <a:pt x="0" y="0"/>
                </a:moveTo>
                <a:lnTo>
                  <a:pt x="4382707" y="0"/>
                </a:lnTo>
                <a:lnTo>
                  <a:pt x="4382707" y="1718843"/>
                </a:lnTo>
                <a:lnTo>
                  <a:pt x="0" y="17188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Freeform 7"/>
          <p:cNvSpPr/>
          <p:nvPr/>
        </p:nvSpPr>
        <p:spPr>
          <a:xfrm>
            <a:off x="7200000" y="1373040"/>
            <a:ext cx="4224960" cy="2406600"/>
          </a:xfrm>
          <a:custGeom>
            <a:avLst/>
            <a:gdLst>
              <a:gd name="textAreaLeft" fmla="*/ 0 w 4224960"/>
              <a:gd name="textAreaRight" fmla="*/ 4225680 w 4224960"/>
              <a:gd name="textAreaTop" fmla="*/ 0 h 2406600"/>
              <a:gd name="textAreaBottom" fmla="*/ 2407320 h 2406600"/>
            </a:gdLst>
            <a:ahLst/>
            <a:rect l="textAreaLeft" t="textAreaTop" r="textAreaRight" b="textAreaBottom"/>
            <a:pathLst>
              <a:path w="4225677" h="2407250">
                <a:moveTo>
                  <a:pt x="0" y="0"/>
                </a:moveTo>
                <a:lnTo>
                  <a:pt x="4225677" y="0"/>
                </a:lnTo>
                <a:lnTo>
                  <a:pt x="4225677" y="2407250"/>
                </a:lnTo>
                <a:lnTo>
                  <a:pt x="0" y="24072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Box 8"/>
          <p:cNvSpPr/>
          <p:nvPr/>
        </p:nvSpPr>
        <p:spPr>
          <a:xfrm>
            <a:off x="1489680" y="3367800"/>
            <a:ext cx="2865960" cy="11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en-US" sz="2200" spc="-1" strike="noStrike">
                <a:solidFill>
                  <a:srgbClr val="4c5649"/>
                </a:solidFill>
                <a:latin typeface="Open Sans Bold"/>
              </a:rPr>
              <a:t>Alarms setup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000" spc="-1" strike="noStrike">
                <a:solidFill>
                  <a:srgbClr val="4c5649"/>
                </a:solidFill>
                <a:latin typeface="Open Sans Bold"/>
              </a:rPr>
              <a:t>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Box 9"/>
          <p:cNvSpPr/>
          <p:nvPr/>
        </p:nvSpPr>
        <p:spPr>
          <a:xfrm>
            <a:off x="7674840" y="427320"/>
            <a:ext cx="3376800" cy="5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50000"/>
              </a:lnSpc>
            </a:pPr>
            <a:r>
              <a:rPr b="0" lang="en-US" sz="2100" spc="-1" strike="noStrike">
                <a:solidFill>
                  <a:srgbClr val="4c5649"/>
                </a:solidFill>
                <a:latin typeface="Open Sans Bold"/>
              </a:rPr>
              <a:t>User dashboard</a:t>
            </a:r>
            <a:r>
              <a:rPr b="0" lang="en-US" sz="2600" spc="-1" strike="noStrike">
                <a:solidFill>
                  <a:srgbClr val="4c5649"/>
                </a:solidFill>
                <a:latin typeface="Open Sans Bold"/>
              </a:rPr>
              <a:t> 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453960" y="3888000"/>
            <a:ext cx="53056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100" spc="-1" strike="noStrike">
                <a:solidFill>
                  <a:srgbClr val="000000"/>
                </a:solidFill>
                <a:latin typeface="Arial"/>
              </a:rPr>
              <a:t>In the alarm rules, we  use the device profil and write the </a:t>
            </a: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conditions</a:t>
            </a:r>
            <a:r>
              <a:rPr b="0" lang="fr-FR" sz="1100" spc="-1" strike="noStrike">
                <a:solidFill>
                  <a:srgbClr val="000000"/>
                </a:solidFill>
                <a:latin typeface="Arial"/>
              </a:rPr>
              <a:t> that must be respected</a:t>
            </a:r>
            <a:r>
              <a:rPr b="0" lang="fr-FR" sz="1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8585640" y="3780000"/>
            <a:ext cx="149400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</a:rPr>
              <a:t>Real time data widgets 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9000000" y="5940000"/>
            <a:ext cx="10796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</a:rPr>
              <a:t>Alarms widget 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540000" y="756000"/>
            <a:ext cx="557964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We create a device which will be associated to the hardware to show the sensors result</a:t>
            </a:r>
            <a:r>
              <a:rPr b="0" lang="fr-FR" sz="1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4"/>
          <p:cNvSpPr/>
          <p:nvPr/>
        </p:nvSpPr>
        <p:spPr>
          <a:xfrm>
            <a:off x="3780000" y="241920"/>
            <a:ext cx="449964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179"/>
              </a:lnSpc>
            </a:pPr>
            <a:r>
              <a:rPr b="0" lang="en-US" sz="2400" spc="-1" strike="noStrike">
                <a:solidFill>
                  <a:srgbClr val="4c5649"/>
                </a:solidFill>
                <a:latin typeface="Open Sans Bold"/>
              </a:rPr>
              <a:t>The PCB of  the project </a:t>
            </a:r>
            <a:r>
              <a:rPr b="0" lang="en-US" sz="3700" spc="-1" strike="noStrike">
                <a:solidFill>
                  <a:srgbClr val="4c5649"/>
                </a:solidFill>
                <a:latin typeface="Open Sans Bold"/>
              </a:rPr>
              <a:t>   </a:t>
            </a:r>
            <a:endParaRPr b="0" lang="fr-FR" sz="3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Box 5"/>
          <p:cNvSpPr/>
          <p:nvPr/>
        </p:nvSpPr>
        <p:spPr>
          <a:xfrm>
            <a:off x="11340000" y="6134040"/>
            <a:ext cx="513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18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1440000" y="5017680"/>
            <a:ext cx="4118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Electronic schematic  and PCB design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7" name=""/>
          <p:cNvGrpSpPr/>
          <p:nvPr/>
        </p:nvGrpSpPr>
        <p:grpSpPr>
          <a:xfrm>
            <a:off x="468000" y="2016000"/>
            <a:ext cx="11340360" cy="2699640"/>
            <a:chOff x="468000" y="2016000"/>
            <a:chExt cx="11340360" cy="2699640"/>
          </a:xfrm>
        </p:grpSpPr>
        <p:sp>
          <p:nvSpPr>
            <p:cNvPr id="168" name="Freeform 2"/>
            <p:cNvSpPr/>
            <p:nvPr/>
          </p:nvSpPr>
          <p:spPr>
            <a:xfrm>
              <a:off x="3891600" y="2016000"/>
              <a:ext cx="3207240" cy="2699640"/>
            </a:xfrm>
            <a:custGeom>
              <a:avLst/>
              <a:gdLst>
                <a:gd name="textAreaLeft" fmla="*/ 0 w 3207240"/>
                <a:gd name="textAreaRight" fmla="*/ 3207960 w 3207240"/>
                <a:gd name="textAreaTop" fmla="*/ 0 h 2699640"/>
                <a:gd name="textAreaBottom" fmla="*/ 2700360 h 2699640"/>
              </a:gdLst>
              <a:ahLst/>
              <a:rect l="textAreaLeft" t="textAreaTop" r="textAreaRight" b="textAreaBottom"/>
              <a:pathLst>
                <a:path w="4243877" h="3311616">
                  <a:moveTo>
                    <a:pt x="0" y="0"/>
                  </a:moveTo>
                  <a:lnTo>
                    <a:pt x="4243877" y="0"/>
                  </a:lnTo>
                  <a:lnTo>
                    <a:pt x="4243877" y="3311616"/>
                  </a:lnTo>
                  <a:lnTo>
                    <a:pt x="0" y="331161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9" name="Freeform 3"/>
            <p:cNvSpPr/>
            <p:nvPr/>
          </p:nvSpPr>
          <p:spPr>
            <a:xfrm>
              <a:off x="468000" y="2016000"/>
              <a:ext cx="3419640" cy="2699640"/>
            </a:xfrm>
            <a:custGeom>
              <a:avLst/>
              <a:gdLst>
                <a:gd name="textAreaLeft" fmla="*/ 0 w 3419640"/>
                <a:gd name="textAreaRight" fmla="*/ 3420360 w 3419640"/>
                <a:gd name="textAreaTop" fmla="*/ 0 h 2699640"/>
                <a:gd name="textAreaBottom" fmla="*/ 2700360 h 2699640"/>
              </a:gdLst>
              <a:ahLst/>
              <a:rect l="textAreaLeft" t="textAreaTop" r="textAreaRight" b="textAreaBottom"/>
              <a:pathLst>
                <a:path w="4284520" h="3311616">
                  <a:moveTo>
                    <a:pt x="0" y="0"/>
                  </a:moveTo>
                  <a:lnTo>
                    <a:pt x="4284520" y="0"/>
                  </a:lnTo>
                  <a:lnTo>
                    <a:pt x="4284520" y="3311616"/>
                  </a:lnTo>
                  <a:lnTo>
                    <a:pt x="0" y="3311616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70" name="" descr=""/>
            <p:cNvPicPr/>
            <p:nvPr/>
          </p:nvPicPr>
          <p:blipFill>
            <a:blip r:embed="rId3"/>
            <a:stretch/>
          </p:blipFill>
          <p:spPr>
            <a:xfrm>
              <a:off x="8190000" y="2016000"/>
              <a:ext cx="3618360" cy="2699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1" name=""/>
          <p:cNvSpPr/>
          <p:nvPr/>
        </p:nvSpPr>
        <p:spPr>
          <a:xfrm>
            <a:off x="4379760" y="1260000"/>
            <a:ext cx="2999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00000"/>
                </a:solidFill>
                <a:uFillTx/>
                <a:latin typeface="Arial"/>
              </a:rPr>
              <a:t>From Design to Fabrication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9006840" y="5004000"/>
            <a:ext cx="1792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Fabricated PCB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7881480" y="1961280"/>
            <a:ext cx="196200" cy="2782800"/>
          </a:xfrm>
          <a:prstGeom prst="upDownArrow">
            <a:avLst>
              <a:gd name="adj1" fmla="val 50000"/>
              <a:gd name="adj2" fmla="val 282356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8161560" y="1737000"/>
            <a:ext cx="3632760" cy="214920"/>
          </a:xfrm>
          <a:prstGeom prst="leftRightArrow">
            <a:avLst>
              <a:gd name="adj1" fmla="val 50000"/>
              <a:gd name="adj2" fmla="val 336492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7162560" y="3119040"/>
            <a:ext cx="80244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39 cm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 txBox="1"/>
          <p:nvPr/>
        </p:nvSpPr>
        <p:spPr>
          <a:xfrm>
            <a:off x="9459720" y="1485000"/>
            <a:ext cx="80244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51 cm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800000" y="1739520"/>
            <a:ext cx="3059640" cy="408024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5760000" y="1743840"/>
            <a:ext cx="5237640" cy="3927960"/>
          </a:xfrm>
          <a:prstGeom prst="rect">
            <a:avLst/>
          </a:prstGeom>
          <a:ln w="0">
            <a:noFill/>
          </a:ln>
        </p:spPr>
      </p:pic>
      <p:sp>
        <p:nvSpPr>
          <p:cNvPr id="179" name="TextBox 1"/>
          <p:cNvSpPr/>
          <p:nvPr/>
        </p:nvSpPr>
        <p:spPr>
          <a:xfrm>
            <a:off x="11160000" y="6134040"/>
            <a:ext cx="693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19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"/>
          <p:cNvSpPr txBox="1"/>
          <p:nvPr/>
        </p:nvSpPr>
        <p:spPr>
          <a:xfrm>
            <a:off x="4206960" y="619920"/>
            <a:ext cx="3366360" cy="66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4c5649"/>
                </a:solidFill>
                <a:latin typeface="Open Sans Bold"/>
              </a:rPr>
              <a:t>Final Project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2"/>
          <p:cNvSpPr/>
          <p:nvPr/>
        </p:nvSpPr>
        <p:spPr>
          <a:xfrm>
            <a:off x="0" y="0"/>
            <a:ext cx="12191400" cy="6857280"/>
          </a:xfrm>
          <a:custGeom>
            <a:avLst/>
            <a:gdLst>
              <a:gd name="textAreaLeft" fmla="*/ 0 w 12191400"/>
              <a:gd name="textAreaRight" fmla="*/ 12192120 w 1219140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Box 3"/>
          <p:cNvSpPr/>
          <p:nvPr/>
        </p:nvSpPr>
        <p:spPr>
          <a:xfrm>
            <a:off x="1440360" y="1080000"/>
            <a:ext cx="9310680" cy="47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408"/>
              </a:lnSpc>
            </a:pPr>
            <a:r>
              <a:rPr b="0" lang="en-US" sz="3140" spc="-1" strike="noStrike">
                <a:solidFill>
                  <a:srgbClr val="4c5649"/>
                </a:solidFill>
                <a:latin typeface="Open Sans Bold"/>
              </a:rPr>
              <a:t>CHAPTER 1  - Project Background</a:t>
            </a:r>
            <a:endParaRPr b="0" lang="fr-FR" sz="3140" spc="-1" strike="noStrike">
              <a:solidFill>
                <a:srgbClr val="000000"/>
              </a:solidFill>
              <a:latin typeface="Arial"/>
            </a:endParaRPr>
          </a:p>
          <a:p>
            <a:pPr lvl="1" marL="442080" indent="-221040" defTabSz="914400">
              <a:lnSpc>
                <a:spcPts val="286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40" spc="-1" strike="noStrike">
                <a:solidFill>
                  <a:srgbClr val="000000"/>
                </a:solidFill>
                <a:latin typeface="Open Sans Bold"/>
              </a:rPr>
              <a:t>Introduction </a:t>
            </a:r>
            <a:endParaRPr b="0" lang="fr-FR" sz="2040" spc="-1" strike="noStrike">
              <a:solidFill>
                <a:srgbClr val="000000"/>
              </a:solidFill>
              <a:latin typeface="Arial"/>
            </a:endParaRPr>
          </a:p>
          <a:p>
            <a:pPr lvl="1" marL="442080" indent="-221040" defTabSz="914400">
              <a:lnSpc>
                <a:spcPts val="286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40" spc="-1" strike="noStrike">
                <a:solidFill>
                  <a:srgbClr val="000000"/>
                </a:solidFill>
                <a:latin typeface="Open Sans Bold"/>
              </a:rPr>
              <a:t>IoT in Agriculture </a:t>
            </a:r>
            <a:endParaRPr b="0" lang="fr-FR" sz="2040" spc="-1" strike="noStrike">
              <a:solidFill>
                <a:srgbClr val="000000"/>
              </a:solidFill>
              <a:latin typeface="Arial"/>
            </a:endParaRPr>
          </a:p>
          <a:p>
            <a:pPr lvl="1" marL="442080" indent="-221040" defTabSz="914400">
              <a:lnSpc>
                <a:spcPts val="286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40" spc="-1" strike="noStrike">
                <a:solidFill>
                  <a:srgbClr val="000000"/>
                </a:solidFill>
                <a:latin typeface="Open Sans Bold"/>
              </a:rPr>
              <a:t>Benefits of Iot in Agriculture </a:t>
            </a:r>
            <a:endParaRPr b="0" lang="fr-FR" sz="2040" spc="-1" strike="noStrike">
              <a:solidFill>
                <a:srgbClr val="000000"/>
              </a:solidFill>
              <a:latin typeface="Arial"/>
            </a:endParaRPr>
          </a:p>
          <a:p>
            <a:pPr lvl="1" marL="442080" indent="-221040" defTabSz="914400">
              <a:lnSpc>
                <a:spcPts val="286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40" spc="-1" strike="noStrike">
                <a:solidFill>
                  <a:srgbClr val="000000"/>
                </a:solidFill>
                <a:latin typeface="Open Sans Bold"/>
              </a:rPr>
              <a:t>Project’s idea </a:t>
            </a:r>
            <a:endParaRPr b="0" lang="fr-FR" sz="204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4408"/>
              </a:lnSpc>
            </a:pPr>
            <a:r>
              <a:rPr b="0" lang="en-US" sz="3140" spc="-1" strike="noStrike">
                <a:solidFill>
                  <a:srgbClr val="4c5649"/>
                </a:solidFill>
                <a:latin typeface="Open Sans Bold"/>
              </a:rPr>
              <a:t>CHAPTER 2  - Hardware components </a:t>
            </a:r>
            <a:endParaRPr b="0" lang="fr-FR" sz="314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4408"/>
              </a:lnSpc>
            </a:pPr>
            <a:r>
              <a:rPr b="0" lang="en-US" sz="3140" spc="-1" strike="noStrike">
                <a:solidFill>
                  <a:srgbClr val="4c5649"/>
                </a:solidFill>
                <a:latin typeface="Open Sans Bold"/>
              </a:rPr>
              <a:t>CHAPTER 3 - Design &amp; Fabrication </a:t>
            </a:r>
            <a:endParaRPr b="0" lang="fr-FR" sz="3140" spc="-1" strike="noStrike">
              <a:solidFill>
                <a:srgbClr val="000000"/>
              </a:solidFill>
              <a:latin typeface="Arial"/>
            </a:endParaRPr>
          </a:p>
          <a:p>
            <a:pPr lvl="1" marL="442080" indent="-221040" defTabSz="914400">
              <a:lnSpc>
                <a:spcPts val="286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40" spc="-1" strike="noStrike">
                <a:solidFill>
                  <a:srgbClr val="000000"/>
                </a:solidFill>
                <a:latin typeface="Open Sans Bold"/>
              </a:rPr>
              <a:t>Programmation </a:t>
            </a:r>
            <a:endParaRPr b="0" lang="fr-FR" sz="2040" spc="-1" strike="noStrike">
              <a:solidFill>
                <a:srgbClr val="000000"/>
              </a:solidFill>
              <a:latin typeface="Arial"/>
            </a:endParaRPr>
          </a:p>
          <a:p>
            <a:pPr lvl="1" marL="442080" indent="-221040" defTabSz="914400">
              <a:lnSpc>
                <a:spcPts val="286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40" spc="-1" strike="noStrike">
                <a:solidFill>
                  <a:srgbClr val="000000"/>
                </a:solidFill>
                <a:latin typeface="Open Sans Bold"/>
              </a:rPr>
              <a:t>Connection to Thingsboard</a:t>
            </a:r>
            <a:endParaRPr b="0" lang="fr-FR" sz="2040" spc="-1" strike="noStrike">
              <a:solidFill>
                <a:srgbClr val="000000"/>
              </a:solidFill>
              <a:latin typeface="Arial"/>
            </a:endParaRPr>
          </a:p>
          <a:p>
            <a:pPr lvl="1" marL="442080" indent="-221040" defTabSz="914400">
              <a:lnSpc>
                <a:spcPts val="2866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40" spc="-1" strike="noStrike">
                <a:solidFill>
                  <a:srgbClr val="000000"/>
                </a:solidFill>
                <a:latin typeface="Open Sans Bold"/>
              </a:rPr>
              <a:t>PCB Realisation </a:t>
            </a:r>
            <a:endParaRPr b="0" lang="fr-FR" sz="204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4408"/>
              </a:lnSpc>
            </a:pPr>
            <a:r>
              <a:rPr b="0" lang="en-US" sz="3140" spc="-1" strike="noStrike">
                <a:solidFill>
                  <a:srgbClr val="4c5649"/>
                </a:solidFill>
                <a:latin typeface="Open Sans Bold"/>
              </a:rPr>
              <a:t>CONCLUSION</a:t>
            </a:r>
            <a:endParaRPr b="0" lang="fr-FR" sz="31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Box 4"/>
          <p:cNvSpPr/>
          <p:nvPr/>
        </p:nvSpPr>
        <p:spPr>
          <a:xfrm>
            <a:off x="5101920" y="359640"/>
            <a:ext cx="2457720" cy="6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980"/>
              </a:lnSpc>
            </a:pPr>
            <a:r>
              <a:rPr b="0" lang="en-US" sz="3559" spc="-1" strike="noStrike">
                <a:solidFill>
                  <a:srgbClr val="4c5649"/>
                </a:solidFill>
                <a:latin typeface="Open Sans Bold"/>
              </a:rPr>
              <a:t>OUTLINE</a:t>
            </a:r>
            <a:endParaRPr b="0" lang="fr-FR" sz="355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eeform 3"/>
          <p:cNvSpPr/>
          <p:nvPr/>
        </p:nvSpPr>
        <p:spPr>
          <a:xfrm>
            <a:off x="2931120" y="3371760"/>
            <a:ext cx="1812960" cy="1605600"/>
          </a:xfrm>
          <a:custGeom>
            <a:avLst/>
            <a:gdLst>
              <a:gd name="textAreaLeft" fmla="*/ 0 w 1812960"/>
              <a:gd name="textAreaRight" fmla="*/ 1813320 w 1812960"/>
              <a:gd name="textAreaTop" fmla="*/ 0 h 1605600"/>
              <a:gd name="textAreaBottom" fmla="*/ 1605960 h 1605600"/>
            </a:gdLst>
            <a:ahLst/>
            <a:rect l="textAreaLeft" t="textAreaTop" r="textAreaRight" b="textAreaBottom"/>
            <a:pathLst>
              <a:path w="3405773" h="2775705">
                <a:moveTo>
                  <a:pt x="0" y="0"/>
                </a:moveTo>
                <a:lnTo>
                  <a:pt x="3405773" y="0"/>
                </a:lnTo>
                <a:lnTo>
                  <a:pt x="3405773" y="2775705"/>
                </a:lnTo>
                <a:lnTo>
                  <a:pt x="0" y="27757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Box 4"/>
          <p:cNvSpPr/>
          <p:nvPr/>
        </p:nvSpPr>
        <p:spPr>
          <a:xfrm>
            <a:off x="1688760" y="553320"/>
            <a:ext cx="8817120" cy="69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448"/>
              </a:lnSpc>
            </a:pPr>
            <a:r>
              <a:rPr b="0" lang="en-US" sz="3200" spc="-1" strike="noStrike">
                <a:solidFill>
                  <a:srgbClr val="4c5649"/>
                </a:solidFill>
                <a:latin typeface="Open Sans Bold"/>
              </a:rPr>
              <a:t>Conclusion and Perspectibves</a:t>
            </a:r>
            <a:r>
              <a:rPr b="0" lang="en-US" sz="3890" spc="-1" strike="noStrike">
                <a:solidFill>
                  <a:srgbClr val="4c5649"/>
                </a:solidFill>
                <a:latin typeface="Open Sans Bold"/>
              </a:rPr>
              <a:t>  </a:t>
            </a:r>
            <a:endParaRPr b="0" lang="fr-FR" sz="38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Box 5"/>
          <p:cNvSpPr/>
          <p:nvPr/>
        </p:nvSpPr>
        <p:spPr>
          <a:xfrm>
            <a:off x="1064520" y="1499760"/>
            <a:ext cx="5775120" cy="14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01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With IOT SYSTEM WE CAN: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1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- SAVE THE WORLD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1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- INCREASE PRODUCTION PERFORMANCE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01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Open Sans"/>
              </a:rPr>
              <a:t>- HAVE A REAL TIME CONTROL</a:t>
            </a:r>
            <a:r>
              <a:rPr b="0" lang="en-US" sz="2000" spc="-1" strike="noStrike">
                <a:solidFill>
                  <a:srgbClr val="000000"/>
                </a:solidFill>
                <a:latin typeface="Open Sans"/>
              </a:rPr>
              <a:t>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Box 6"/>
          <p:cNvSpPr/>
          <p:nvPr/>
        </p:nvSpPr>
        <p:spPr>
          <a:xfrm>
            <a:off x="11160000" y="6134040"/>
            <a:ext cx="6937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20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6826320" y="3417840"/>
            <a:ext cx="2353680" cy="156888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7114680" y="1604880"/>
            <a:ext cx="1422000" cy="142200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tretch/>
        </p:blipFill>
        <p:spPr>
          <a:xfrm>
            <a:off x="9450360" y="1793520"/>
            <a:ext cx="2129040" cy="133956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5"/>
          <a:stretch/>
        </p:blipFill>
        <p:spPr>
          <a:xfrm>
            <a:off x="9412920" y="3399480"/>
            <a:ext cx="2257920" cy="154080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6"/>
          <a:stretch/>
        </p:blipFill>
        <p:spPr>
          <a:xfrm>
            <a:off x="873720" y="3408840"/>
            <a:ext cx="1761120" cy="153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2"/>
          <p:cNvSpPr/>
          <p:nvPr/>
        </p:nvSpPr>
        <p:spPr>
          <a:xfrm>
            <a:off x="0" y="360"/>
            <a:ext cx="12191400" cy="6857280"/>
          </a:xfrm>
          <a:custGeom>
            <a:avLst/>
            <a:gdLst>
              <a:gd name="textAreaLeft" fmla="*/ 0 w 12191400"/>
              <a:gd name="textAreaRight" fmla="*/ 12192120 w 1219140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Freeform 3"/>
          <p:cNvSpPr/>
          <p:nvPr/>
        </p:nvSpPr>
        <p:spPr>
          <a:xfrm rot="16848600">
            <a:off x="9329040" y="-693720"/>
            <a:ext cx="2561040" cy="3245760"/>
          </a:xfrm>
          <a:custGeom>
            <a:avLst/>
            <a:gdLst>
              <a:gd name="textAreaLeft" fmla="*/ 0 w 2561040"/>
              <a:gd name="textAreaRight" fmla="*/ 2561760 w 2561040"/>
              <a:gd name="textAreaTop" fmla="*/ 0 h 3245760"/>
              <a:gd name="textAreaBottom" fmla="*/ 3246480 h 3245760"/>
            </a:gdLst>
            <a:ahLst/>
            <a:rect l="textAreaLeft" t="textAreaTop" r="textAreaRight" b="textAreaBottom"/>
            <a:pathLst>
              <a:path w="2561707" h="3246403">
                <a:moveTo>
                  <a:pt x="0" y="0"/>
                </a:moveTo>
                <a:lnTo>
                  <a:pt x="2561707" y="0"/>
                </a:lnTo>
                <a:lnTo>
                  <a:pt x="2561707" y="3246403"/>
                </a:lnTo>
                <a:lnTo>
                  <a:pt x="0" y="32464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  <a:alphaModFix amt="7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Box 4"/>
          <p:cNvSpPr/>
          <p:nvPr/>
        </p:nvSpPr>
        <p:spPr>
          <a:xfrm>
            <a:off x="4860000" y="3533760"/>
            <a:ext cx="503748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348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Marcellus"/>
              </a:rPr>
              <a:t>Project Baground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Box 5"/>
          <p:cNvSpPr/>
          <p:nvPr/>
        </p:nvSpPr>
        <p:spPr>
          <a:xfrm>
            <a:off x="3780000" y="2147760"/>
            <a:ext cx="6297480" cy="12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0015"/>
              </a:lnSpc>
            </a:pPr>
            <a:r>
              <a:rPr b="0" lang="en-US" sz="7150" spc="-1" strike="noStrike">
                <a:solidFill>
                  <a:srgbClr val="4c5649"/>
                </a:solidFill>
                <a:latin typeface="Open Sans Bold"/>
              </a:rPr>
              <a:t>CHAPTER 1</a:t>
            </a:r>
            <a:endParaRPr b="0" lang="fr-FR" sz="71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2"/>
          <p:cNvSpPr/>
          <p:nvPr/>
        </p:nvSpPr>
        <p:spPr>
          <a:xfrm>
            <a:off x="685800" y="3004560"/>
            <a:ext cx="3337920" cy="1801800"/>
          </a:xfrm>
          <a:custGeom>
            <a:avLst/>
            <a:gdLst>
              <a:gd name="textAreaLeft" fmla="*/ 0 w 3337920"/>
              <a:gd name="textAreaRight" fmla="*/ 3338640 w 3337920"/>
              <a:gd name="textAreaTop" fmla="*/ 0 h 1801800"/>
              <a:gd name="textAreaBottom" fmla="*/ 1802520 h 1801800"/>
            </a:gdLst>
            <a:ahLst/>
            <a:rect l="textAreaLeft" t="textAreaTop" r="textAreaRight" b="textAreaBottom"/>
            <a:pathLst>
              <a:path w="3338745" h="1802486">
                <a:moveTo>
                  <a:pt x="0" y="0"/>
                </a:moveTo>
                <a:lnTo>
                  <a:pt x="3338745" y="0"/>
                </a:lnTo>
                <a:lnTo>
                  <a:pt x="3338745" y="1802486"/>
                </a:lnTo>
                <a:lnTo>
                  <a:pt x="0" y="18024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Freeform 3"/>
          <p:cNvSpPr/>
          <p:nvPr/>
        </p:nvSpPr>
        <p:spPr>
          <a:xfrm>
            <a:off x="4579200" y="3004560"/>
            <a:ext cx="3125160" cy="1757520"/>
          </a:xfrm>
          <a:custGeom>
            <a:avLst/>
            <a:gdLst>
              <a:gd name="textAreaLeft" fmla="*/ 0 w 3125160"/>
              <a:gd name="textAreaRight" fmla="*/ 3125880 w 3125160"/>
              <a:gd name="textAreaTop" fmla="*/ 0 h 1757520"/>
              <a:gd name="textAreaBottom" fmla="*/ 1758240 h 1757520"/>
            </a:gdLst>
            <a:ahLst/>
            <a:rect l="textAreaLeft" t="textAreaTop" r="textAreaRight" b="textAreaBottom"/>
            <a:pathLst>
              <a:path w="3126024" h="1758389">
                <a:moveTo>
                  <a:pt x="0" y="0"/>
                </a:moveTo>
                <a:lnTo>
                  <a:pt x="3126024" y="0"/>
                </a:lnTo>
                <a:lnTo>
                  <a:pt x="3126024" y="1758389"/>
                </a:lnTo>
                <a:lnTo>
                  <a:pt x="0" y="17583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Freeform 4"/>
          <p:cNvSpPr/>
          <p:nvPr/>
        </p:nvSpPr>
        <p:spPr>
          <a:xfrm>
            <a:off x="8450640" y="2954160"/>
            <a:ext cx="2868840" cy="1807920"/>
          </a:xfrm>
          <a:custGeom>
            <a:avLst/>
            <a:gdLst>
              <a:gd name="textAreaLeft" fmla="*/ 0 w 2868840"/>
              <a:gd name="textAreaRight" fmla="*/ 2869560 w 2868840"/>
              <a:gd name="textAreaTop" fmla="*/ 0 h 1807920"/>
              <a:gd name="textAreaBottom" fmla="*/ 1808640 h 1807920"/>
            </a:gdLst>
            <a:ahLst/>
            <a:rect l="textAreaLeft" t="textAreaTop" r="textAreaRight" b="textAreaBottom"/>
            <a:pathLst>
              <a:path w="2869398" h="1808558">
                <a:moveTo>
                  <a:pt x="0" y="0"/>
                </a:moveTo>
                <a:lnTo>
                  <a:pt x="2869398" y="0"/>
                </a:lnTo>
                <a:lnTo>
                  <a:pt x="2869398" y="1808558"/>
                </a:lnTo>
                <a:lnTo>
                  <a:pt x="0" y="18085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Box 5"/>
          <p:cNvSpPr/>
          <p:nvPr/>
        </p:nvSpPr>
        <p:spPr>
          <a:xfrm>
            <a:off x="230040" y="6153120"/>
            <a:ext cx="61052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78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Open Sans"/>
              </a:rPr>
              <a:t>https://th.bing.com/th/id/OIP.sA2Y7f1OFhWEEG5DrdPpIgAAAA?rs=1&amp;pid=ImgDetMain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TextBox 6"/>
          <p:cNvSpPr/>
          <p:nvPr/>
        </p:nvSpPr>
        <p:spPr>
          <a:xfrm>
            <a:off x="4320000" y="388440"/>
            <a:ext cx="3111480" cy="5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479"/>
              </a:lnSpc>
            </a:pPr>
            <a:r>
              <a:rPr b="0" lang="en-US" sz="3200" spc="-1" strike="noStrike">
                <a:solidFill>
                  <a:srgbClr val="4c5649"/>
                </a:solidFill>
                <a:latin typeface="Open Sans Bold"/>
              </a:rPr>
              <a:t>Introduction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Box 7"/>
          <p:cNvSpPr/>
          <p:nvPr/>
        </p:nvSpPr>
        <p:spPr>
          <a:xfrm>
            <a:off x="230040" y="6332400"/>
            <a:ext cx="56761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78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Open Sans"/>
              </a:rPr>
              <a:t>https://agrointel.ro/wp-content/uploads/2022/08/seceta-agricultura-porumb.jpg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Box 8"/>
          <p:cNvSpPr/>
          <p:nvPr/>
        </p:nvSpPr>
        <p:spPr>
          <a:xfrm>
            <a:off x="11506320" y="6134040"/>
            <a:ext cx="1731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4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Box 9"/>
          <p:cNvSpPr/>
          <p:nvPr/>
        </p:nvSpPr>
        <p:spPr>
          <a:xfrm>
            <a:off x="964080" y="1412280"/>
            <a:ext cx="10355040" cy="6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2673"/>
              </a:lnSpc>
            </a:pPr>
            <a:r>
              <a:rPr b="0" lang="en-US" sz="1910" spc="-1" strike="noStrike">
                <a:solidFill>
                  <a:srgbClr val="000000"/>
                </a:solidFill>
                <a:latin typeface="Open Sans"/>
              </a:rPr>
              <a:t>The world’s climate is changing rapidly, and this will continue to do so in the future which means new risks for food and agriculture.</a:t>
            </a:r>
            <a:endParaRPr b="0" lang="fr-FR" sz="19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2"/>
          <p:cNvSpPr/>
          <p:nvPr/>
        </p:nvSpPr>
        <p:spPr>
          <a:xfrm>
            <a:off x="6473520" y="2913840"/>
            <a:ext cx="3583800" cy="2208240"/>
          </a:xfrm>
          <a:custGeom>
            <a:avLst/>
            <a:gdLst>
              <a:gd name="textAreaLeft" fmla="*/ 0 w 3583800"/>
              <a:gd name="textAreaRight" fmla="*/ 3584520 w 3583800"/>
              <a:gd name="textAreaTop" fmla="*/ 0 h 2208240"/>
              <a:gd name="textAreaBottom" fmla="*/ 2208960 h 2208240"/>
            </a:gdLst>
            <a:ahLst/>
            <a:rect l="textAreaLeft" t="textAreaTop" r="textAreaRight" b="textAreaBottom"/>
            <a:pathLst>
              <a:path w="3584516" h="2208818">
                <a:moveTo>
                  <a:pt x="0" y="0"/>
                </a:moveTo>
                <a:lnTo>
                  <a:pt x="3584516" y="0"/>
                </a:lnTo>
                <a:lnTo>
                  <a:pt x="3584516" y="2208818"/>
                </a:lnTo>
                <a:lnTo>
                  <a:pt x="0" y="22088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Freeform 3"/>
          <p:cNvSpPr/>
          <p:nvPr/>
        </p:nvSpPr>
        <p:spPr>
          <a:xfrm>
            <a:off x="2076840" y="2913840"/>
            <a:ext cx="3312360" cy="2208240"/>
          </a:xfrm>
          <a:custGeom>
            <a:avLst/>
            <a:gdLst>
              <a:gd name="textAreaLeft" fmla="*/ 0 w 3312360"/>
              <a:gd name="textAreaRight" fmla="*/ 3313080 w 3312360"/>
              <a:gd name="textAreaTop" fmla="*/ 0 h 2208240"/>
              <a:gd name="textAreaBottom" fmla="*/ 2208960 h 2208240"/>
            </a:gdLst>
            <a:ahLst/>
            <a:rect l="textAreaLeft" t="textAreaTop" r="textAreaRight" b="textAreaBottom"/>
            <a:pathLst>
              <a:path w="3313227" h="2208818">
                <a:moveTo>
                  <a:pt x="0" y="0"/>
                </a:moveTo>
                <a:lnTo>
                  <a:pt x="3313227" y="0"/>
                </a:lnTo>
                <a:lnTo>
                  <a:pt x="3313227" y="2208818"/>
                </a:lnTo>
                <a:lnTo>
                  <a:pt x="0" y="22088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Box 4"/>
          <p:cNvSpPr/>
          <p:nvPr/>
        </p:nvSpPr>
        <p:spPr>
          <a:xfrm>
            <a:off x="3600000" y="388440"/>
            <a:ext cx="4669920" cy="5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479"/>
              </a:lnSpc>
            </a:pPr>
            <a:r>
              <a:rPr b="0" lang="en-US" sz="3200" spc="-1" strike="noStrike">
                <a:solidFill>
                  <a:srgbClr val="4c5649"/>
                </a:solidFill>
                <a:latin typeface="Open Sans Bold"/>
              </a:rPr>
              <a:t>IoT in Agriculture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5"/>
          <p:cNvSpPr/>
          <p:nvPr/>
        </p:nvSpPr>
        <p:spPr>
          <a:xfrm>
            <a:off x="403560" y="6451560"/>
            <a:ext cx="91303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78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Open Sans"/>
              </a:rPr>
              <a:t>https://s3-us-west-2.amazonaws.com/aa.techdemand.io/wp-content/uploads/2022/02/14184734/IoT-in-Agriculture-1024x631.jpg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6"/>
          <p:cNvSpPr/>
          <p:nvPr/>
        </p:nvSpPr>
        <p:spPr>
          <a:xfrm>
            <a:off x="1507680" y="1565280"/>
            <a:ext cx="8828640" cy="10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29"/>
              </a:lnSpc>
            </a:pPr>
            <a:r>
              <a:rPr b="0" lang="en-US" sz="2020" spc="-1" strike="noStrike">
                <a:solidFill>
                  <a:srgbClr val="000000"/>
                </a:solidFill>
                <a:latin typeface="Open Sans"/>
              </a:rPr>
              <a:t>In the agricultural world, IOT solutions take the form of </a:t>
            </a:r>
            <a:r>
              <a:rPr b="0" lang="en-US" sz="2020" spc="-1" strike="noStrike">
                <a:solidFill>
                  <a:srgbClr val="000000"/>
                </a:solidFill>
                <a:latin typeface="Open Sans Bold"/>
              </a:rPr>
              <a:t>sensors</a:t>
            </a:r>
            <a:r>
              <a:rPr b="0" lang="en-US" sz="2020" spc="-1" strike="noStrike">
                <a:solidFill>
                  <a:srgbClr val="000000"/>
                </a:solidFill>
                <a:latin typeface="Open Sans"/>
              </a:rPr>
              <a:t> </a:t>
            </a:r>
            <a:r>
              <a:rPr b="0" lang="en-US" sz="2020" spc="-1" strike="noStrike">
                <a:solidFill>
                  <a:srgbClr val="000000"/>
                </a:solidFill>
                <a:latin typeface="Open Sans Bold"/>
              </a:rPr>
              <a:t>connected to the Internet</a:t>
            </a:r>
            <a:r>
              <a:rPr b="0" lang="en-US" sz="2020" spc="-1" strike="noStrike">
                <a:solidFill>
                  <a:srgbClr val="000000"/>
                </a:solidFill>
                <a:latin typeface="Open Sans"/>
              </a:rPr>
              <a:t> to collect environmental and mechanical measurements. 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7"/>
          <p:cNvSpPr/>
          <p:nvPr/>
        </p:nvSpPr>
        <p:spPr>
          <a:xfrm>
            <a:off x="11450880" y="6134040"/>
            <a:ext cx="1731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5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2"/>
          <p:cNvSpPr/>
          <p:nvPr/>
        </p:nvSpPr>
        <p:spPr>
          <a:xfrm>
            <a:off x="2769120" y="421920"/>
            <a:ext cx="687852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997"/>
              </a:lnSpc>
            </a:pPr>
            <a:r>
              <a:rPr b="0" lang="en-US" sz="2850" spc="-1" strike="noStrike">
                <a:solidFill>
                  <a:srgbClr val="4c5649"/>
                </a:solidFill>
                <a:latin typeface="Open Sans Bold"/>
              </a:rPr>
              <a:t>Benefits of IOT in Agriculture</a:t>
            </a:r>
            <a:endParaRPr b="0" lang="fr-FR" sz="28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Box 3"/>
          <p:cNvSpPr/>
          <p:nvPr/>
        </p:nvSpPr>
        <p:spPr>
          <a:xfrm>
            <a:off x="685800" y="1897200"/>
            <a:ext cx="9462600" cy="29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18040" indent="-259200" defTabSz="914400">
              <a:lnSpc>
                <a:spcPts val="335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</a:rPr>
              <a:t>Increase productivity</a:t>
            </a: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Open Sans"/>
              </a:rPr>
              <a:t>and the quality of the product.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59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518040" indent="-259200" defTabSz="914400">
              <a:lnSpc>
                <a:spcPts val="335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Open Sans"/>
              </a:rPr>
              <a:t>Increases profits / incomes and reduces significantly the costs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359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518040" indent="-259200" defTabSz="914400">
              <a:lnSpc>
                <a:spcPts val="335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</a:rPr>
              <a:t>Having access promptly to exact accurate data helps in increasing the efficiency level in the use of water , pesticides, and fertilizers amounts managements.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Box 4"/>
          <p:cNvSpPr/>
          <p:nvPr/>
        </p:nvSpPr>
        <p:spPr>
          <a:xfrm>
            <a:off x="11506320" y="6134040"/>
            <a:ext cx="1731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6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2"/>
          <p:cNvSpPr/>
          <p:nvPr/>
        </p:nvSpPr>
        <p:spPr>
          <a:xfrm>
            <a:off x="533880" y="1292400"/>
            <a:ext cx="7972200" cy="46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4c5649"/>
                </a:solidFill>
                <a:latin typeface="Open Sans Bold Italics"/>
              </a:rPr>
              <a:t>1. Temperature Control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  </a:t>
            </a: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- Maintaining optimal temperature for growth (15-25°C)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4c5649"/>
                </a:solidFill>
                <a:latin typeface="Open Sans Bold Italics"/>
                <a:ea typeface="Open Sans"/>
              </a:rPr>
              <a:t>2. Humidity Management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  </a:t>
            </a: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- Need for high humidity (60-80%) for optimal growth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4c5649"/>
                </a:solidFill>
                <a:latin typeface="Open Sans Bold Italics"/>
                <a:ea typeface="Open Sans"/>
              </a:rPr>
              <a:t>3. Light Requirements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   </a:t>
            </a: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- Sufficient light intensity and duration (10-14 hours daily)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4c5649"/>
                </a:solidFill>
                <a:latin typeface="Open Sans Bold Italics"/>
                <a:ea typeface="Open Sans"/>
              </a:rPr>
              <a:t>4. Pest and Disease Control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   </a:t>
            </a: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- Monitoring and managing common pests (e.g., spider mites)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4c5649"/>
                </a:solidFill>
                <a:latin typeface="Open Sans Bold Italics"/>
                <a:ea typeface="Open Sans"/>
              </a:rPr>
              <a:t>5. Nutrient Supply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   </a:t>
            </a: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- Ensuring balanced nutrient supply through soil or hydroponics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b="0" lang="en-US" sz="2020" spc="-1" strike="noStrike">
                <a:solidFill>
                  <a:srgbClr val="000000"/>
                </a:solidFill>
                <a:latin typeface="Open Sans Italics"/>
                <a:ea typeface="Open Sans"/>
              </a:rPr>
              <a:t> </a:t>
            </a:r>
            <a:r>
              <a:rPr b="0" lang="en-US" sz="2020" spc="-1" strike="noStrike">
                <a:solidFill>
                  <a:srgbClr val="4c5649"/>
                </a:solidFill>
                <a:latin typeface="Open Sans Bold Italics"/>
                <a:ea typeface="Open Sans"/>
              </a:rPr>
              <a:t>6. Watering Systems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835"/>
              </a:lnSpc>
            </a:pP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   </a:t>
            </a:r>
            <a:r>
              <a:rPr b="0" lang="en-US" sz="2020" spc="-1" strike="noStrike">
                <a:solidFill>
                  <a:srgbClr val="000000"/>
                </a:solidFill>
                <a:latin typeface="Open Sans"/>
                <a:ea typeface="Open Sans"/>
              </a:rPr>
              <a:t>- Efficient irrigation systems (drip irrigation, hydroponics)</a:t>
            </a:r>
            <a:endParaRPr b="0" lang="fr-FR" sz="20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Freeform 3"/>
          <p:cNvSpPr/>
          <p:nvPr/>
        </p:nvSpPr>
        <p:spPr>
          <a:xfrm>
            <a:off x="8506800" y="1780920"/>
            <a:ext cx="3436200" cy="2290680"/>
          </a:xfrm>
          <a:custGeom>
            <a:avLst/>
            <a:gdLst>
              <a:gd name="textAreaLeft" fmla="*/ 0 w 3436200"/>
              <a:gd name="textAreaRight" fmla="*/ 3436920 w 3436200"/>
              <a:gd name="textAreaTop" fmla="*/ 0 h 2290680"/>
              <a:gd name="textAreaBottom" fmla="*/ 2291400 h 2290680"/>
            </a:gdLst>
            <a:ahLst/>
            <a:rect l="textAreaLeft" t="textAreaTop" r="textAreaRight" b="textAreaBottom"/>
            <a:pathLst>
              <a:path w="3437069" h="2291379">
                <a:moveTo>
                  <a:pt x="0" y="0"/>
                </a:moveTo>
                <a:lnTo>
                  <a:pt x="3437069" y="0"/>
                </a:lnTo>
                <a:lnTo>
                  <a:pt x="3437069" y="2291379"/>
                </a:lnTo>
                <a:lnTo>
                  <a:pt x="0" y="229137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Box 4"/>
          <p:cNvSpPr/>
          <p:nvPr/>
        </p:nvSpPr>
        <p:spPr>
          <a:xfrm>
            <a:off x="3924000" y="318600"/>
            <a:ext cx="3543840" cy="4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4c5649"/>
                </a:solidFill>
                <a:latin typeface="Open Sans Bold"/>
              </a:rPr>
              <a:t>Project’s idea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Box 5"/>
          <p:cNvSpPr/>
          <p:nvPr/>
        </p:nvSpPr>
        <p:spPr>
          <a:xfrm>
            <a:off x="11506320" y="6134040"/>
            <a:ext cx="1731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7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2"/>
          <p:cNvSpPr/>
          <p:nvPr/>
        </p:nvSpPr>
        <p:spPr>
          <a:xfrm>
            <a:off x="0" y="0"/>
            <a:ext cx="12191400" cy="6857280"/>
          </a:xfrm>
          <a:custGeom>
            <a:avLst/>
            <a:gdLst>
              <a:gd name="textAreaLeft" fmla="*/ 0 w 12191400"/>
              <a:gd name="textAreaRight" fmla="*/ 12192120 w 12191400"/>
              <a:gd name="textAreaTop" fmla="*/ 0 h 6857280"/>
              <a:gd name="textAreaBottom" fmla="*/ 6858000 h 6857280"/>
            </a:gdLst>
            <a:ahLst/>
            <a:rect l="textAreaLeft" t="textAreaTop" r="textAreaRight" b="textAreaBottom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3"/>
          <p:cNvSpPr/>
          <p:nvPr/>
        </p:nvSpPr>
        <p:spPr>
          <a:xfrm>
            <a:off x="4860000" y="2209320"/>
            <a:ext cx="6021720" cy="12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941"/>
              </a:lnSpc>
            </a:pPr>
            <a:r>
              <a:rPr b="0" lang="en-US" sz="7100" spc="-1" strike="noStrike">
                <a:solidFill>
                  <a:srgbClr val="4c5649"/>
                </a:solidFill>
                <a:latin typeface="Open Sans Bold"/>
              </a:rPr>
              <a:t>CHAPTER 2</a:t>
            </a:r>
            <a:endParaRPr b="0" lang="fr-FR" sz="7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4"/>
          <p:cNvSpPr/>
          <p:nvPr/>
        </p:nvSpPr>
        <p:spPr>
          <a:xfrm>
            <a:off x="6095880" y="3362400"/>
            <a:ext cx="47854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04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Open Sans"/>
              </a:rPr>
              <a:t>Hardware Component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2"/>
          <p:cNvSpPr/>
          <p:nvPr/>
        </p:nvSpPr>
        <p:spPr>
          <a:xfrm>
            <a:off x="4527000" y="2250360"/>
            <a:ext cx="2226240" cy="1857240"/>
          </a:xfrm>
          <a:custGeom>
            <a:avLst/>
            <a:gdLst>
              <a:gd name="textAreaLeft" fmla="*/ 0 w 2226240"/>
              <a:gd name="textAreaRight" fmla="*/ 2226960 w 2226240"/>
              <a:gd name="textAreaTop" fmla="*/ 0 h 1857240"/>
              <a:gd name="textAreaBottom" fmla="*/ 1857960 h 1857240"/>
            </a:gdLst>
            <a:ahLst/>
            <a:rect l="textAreaLeft" t="textAreaTop" r="textAreaRight" b="textAreaBottom"/>
            <a:pathLst>
              <a:path w="2226814" h="1857998">
                <a:moveTo>
                  <a:pt x="0" y="0"/>
                </a:moveTo>
                <a:lnTo>
                  <a:pt x="2226813" y="0"/>
                </a:lnTo>
                <a:lnTo>
                  <a:pt x="2226813" y="1857998"/>
                </a:lnTo>
                <a:lnTo>
                  <a:pt x="0" y="18579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Freeform 3"/>
          <p:cNvSpPr/>
          <p:nvPr/>
        </p:nvSpPr>
        <p:spPr>
          <a:xfrm>
            <a:off x="555480" y="2303640"/>
            <a:ext cx="2203920" cy="1965960"/>
          </a:xfrm>
          <a:custGeom>
            <a:avLst/>
            <a:gdLst>
              <a:gd name="textAreaLeft" fmla="*/ 0 w 2203920"/>
              <a:gd name="textAreaRight" fmla="*/ 2204640 w 2203920"/>
              <a:gd name="textAreaTop" fmla="*/ 0 h 1965960"/>
              <a:gd name="textAreaBottom" fmla="*/ 1966680 h 1965960"/>
            </a:gdLst>
            <a:ahLst/>
            <a:rect l="textAreaLeft" t="textAreaTop" r="textAreaRight" b="textAreaBottom"/>
            <a:pathLst>
              <a:path w="2204801" h="1966594">
                <a:moveTo>
                  <a:pt x="0" y="0"/>
                </a:moveTo>
                <a:lnTo>
                  <a:pt x="2204801" y="0"/>
                </a:lnTo>
                <a:lnTo>
                  <a:pt x="2204801" y="1966594"/>
                </a:lnTo>
                <a:lnTo>
                  <a:pt x="0" y="19665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Freeform 4"/>
          <p:cNvSpPr/>
          <p:nvPr/>
        </p:nvSpPr>
        <p:spPr>
          <a:xfrm>
            <a:off x="9054360" y="2341080"/>
            <a:ext cx="1981800" cy="1981800"/>
          </a:xfrm>
          <a:custGeom>
            <a:avLst/>
            <a:gdLst>
              <a:gd name="textAreaLeft" fmla="*/ 0 w 1981800"/>
              <a:gd name="textAreaRight" fmla="*/ 1982520 w 1981800"/>
              <a:gd name="textAreaTop" fmla="*/ 0 h 1981800"/>
              <a:gd name="textAreaBottom" fmla="*/ 1982520 h 1981800"/>
            </a:gdLst>
            <a:ahLst/>
            <a:rect l="textAreaLeft" t="textAreaTop" r="textAreaRight" b="textAreaBottom"/>
            <a:pathLst>
              <a:path w="1982496" h="1982496">
                <a:moveTo>
                  <a:pt x="0" y="0"/>
                </a:moveTo>
                <a:lnTo>
                  <a:pt x="1982496" y="0"/>
                </a:lnTo>
                <a:lnTo>
                  <a:pt x="1982496" y="1982496"/>
                </a:lnTo>
                <a:lnTo>
                  <a:pt x="0" y="19824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5"/>
          <p:cNvSpPr/>
          <p:nvPr/>
        </p:nvSpPr>
        <p:spPr>
          <a:xfrm>
            <a:off x="6091200" y="2937960"/>
            <a:ext cx="8640" cy="88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279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" name="TextBox 6"/>
          <p:cNvSpPr/>
          <p:nvPr/>
        </p:nvSpPr>
        <p:spPr>
          <a:xfrm>
            <a:off x="0" y="1741680"/>
            <a:ext cx="314964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Open Sans Bold"/>
              </a:rPr>
              <a:t>ESP 32 </a:t>
            </a:r>
            <a:r>
              <a:rPr b="0" lang="en-US" sz="2100" spc="-1" strike="noStrike">
                <a:solidFill>
                  <a:srgbClr val="004aad"/>
                </a:solidFill>
                <a:latin typeface="Open Sans"/>
              </a:rPr>
              <a:t>[1]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94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Box 7"/>
          <p:cNvSpPr/>
          <p:nvPr/>
        </p:nvSpPr>
        <p:spPr>
          <a:xfrm>
            <a:off x="4717440" y="1741680"/>
            <a:ext cx="2035800" cy="3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Open Sans Bold"/>
              </a:rPr>
              <a:t>DHT 22 </a:t>
            </a:r>
            <a:r>
              <a:rPr b="0" lang="en-US" sz="2100" spc="-1" strike="noStrike">
                <a:solidFill>
                  <a:srgbClr val="004aad"/>
                </a:solidFill>
                <a:latin typeface="Open Sans"/>
              </a:rPr>
              <a:t>[2]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8"/>
          <p:cNvSpPr/>
          <p:nvPr/>
        </p:nvSpPr>
        <p:spPr>
          <a:xfrm>
            <a:off x="8433720" y="1741680"/>
            <a:ext cx="3223440" cy="7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Open Sans Bold"/>
              </a:rPr>
              <a:t>SoiL Moisture Sensor </a:t>
            </a:r>
            <a:r>
              <a:rPr b="0" lang="en-US" sz="2100" spc="-1" strike="noStrike">
                <a:solidFill>
                  <a:srgbClr val="004aad"/>
                </a:solidFill>
                <a:latin typeface="Open Sans"/>
              </a:rPr>
              <a:t>[3]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9"/>
          <p:cNvSpPr/>
          <p:nvPr/>
        </p:nvSpPr>
        <p:spPr>
          <a:xfrm>
            <a:off x="368280" y="6066360"/>
            <a:ext cx="72248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78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Open Sans"/>
              </a:rPr>
              <a:t>[1] https://www.orient.lv/wp-content/uploads/2020/11/v_nodemcu_esp_wroom32_bt_wifi-600x600.jpg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10"/>
          <p:cNvSpPr/>
          <p:nvPr/>
        </p:nvSpPr>
        <p:spPr>
          <a:xfrm>
            <a:off x="362160" y="6245280"/>
            <a:ext cx="2579040" cy="20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27"/>
              </a:lnSpc>
            </a:pPr>
            <a:r>
              <a:rPr b="0" lang="en-US" sz="1170" spc="-1" strike="noStrike">
                <a:solidFill>
                  <a:srgbClr val="000000"/>
                </a:solidFill>
                <a:latin typeface="Open Sans"/>
              </a:rPr>
              <a:t>[2] http://akademia.nettigo.pl/dht22/</a:t>
            </a:r>
            <a:endParaRPr b="0" lang="fr-FR" sz="11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Box 11"/>
          <p:cNvSpPr/>
          <p:nvPr/>
        </p:nvSpPr>
        <p:spPr>
          <a:xfrm>
            <a:off x="368280" y="6421680"/>
            <a:ext cx="7432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678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Open Sans"/>
              </a:rPr>
              <a:t>[3] https://th.bing.com/th/id/OIP.gjFeVvS2yNaeRqQbCzaVpgHaHa?w=600&amp;h=600&amp;rs=1&amp;pid=ImgDetMain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Box 12"/>
          <p:cNvSpPr/>
          <p:nvPr/>
        </p:nvSpPr>
        <p:spPr>
          <a:xfrm>
            <a:off x="11506320" y="6134040"/>
            <a:ext cx="1731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Open Sans Bold"/>
              </a:rPr>
              <a:t>9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13"/>
          <p:cNvSpPr/>
          <p:nvPr/>
        </p:nvSpPr>
        <p:spPr>
          <a:xfrm>
            <a:off x="555480" y="854640"/>
            <a:ext cx="10088280" cy="77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70"/>
              </a:lnSpc>
            </a:pPr>
            <a:r>
              <a:rPr b="0" lang="en-US" sz="2190" spc="-1" strike="noStrike">
                <a:solidFill>
                  <a:srgbClr val="000000"/>
                </a:solidFill>
                <a:latin typeface="Open Sans Bold"/>
              </a:rPr>
              <a:t>Our prject</a:t>
            </a:r>
            <a:r>
              <a:rPr b="0" lang="en-US" sz="2190" spc="-1" strike="noStrike">
                <a:solidFill>
                  <a:srgbClr val="000000"/>
                </a:solidFill>
                <a:latin typeface="Open Sans"/>
              </a:rPr>
              <a:t> depends on IOT technology using ESP32 as a microcontroller and a set of sensors. </a:t>
            </a:r>
            <a:endParaRPr b="0" lang="fr-FR" sz="21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Box 14"/>
          <p:cNvSpPr/>
          <p:nvPr/>
        </p:nvSpPr>
        <p:spPr>
          <a:xfrm>
            <a:off x="362160" y="4317840"/>
            <a:ext cx="2851200" cy="13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98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Open Sans Bold"/>
              </a:rPr>
              <a:t>It is a microcontroller board That receives inputs from many sensors and turn it into outputs to control a system.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15"/>
          <p:cNvSpPr/>
          <p:nvPr/>
        </p:nvSpPr>
        <p:spPr>
          <a:xfrm>
            <a:off x="3883320" y="4317840"/>
            <a:ext cx="3513600" cy="7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98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Open Sans Bold"/>
              </a:rPr>
              <a:t>It  mesures temperature and humidity.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098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16"/>
          <p:cNvSpPr/>
          <p:nvPr/>
        </p:nvSpPr>
        <p:spPr>
          <a:xfrm>
            <a:off x="8288280" y="4432680"/>
            <a:ext cx="3514320" cy="7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98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Open Sans Bold"/>
              </a:rPr>
              <a:t>It mesures the scale of the water  in the soil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098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Box 17"/>
          <p:cNvSpPr/>
          <p:nvPr/>
        </p:nvSpPr>
        <p:spPr>
          <a:xfrm>
            <a:off x="3439080" y="288720"/>
            <a:ext cx="5560560" cy="5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496"/>
              </a:lnSpc>
            </a:pPr>
            <a:r>
              <a:rPr b="0" lang="en-US" sz="3209" spc="-1" strike="noStrike">
                <a:solidFill>
                  <a:srgbClr val="4c5649"/>
                </a:solidFill>
                <a:latin typeface="Open Sans Bold"/>
              </a:rPr>
              <a:t>Hardware Components </a:t>
            </a:r>
            <a:endParaRPr b="0" lang="fr-FR" sz="320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Application>LibreOffice/24.2.2.2$Windows_X86_64 LibreOffice_project/d56cc158d8a96260b836f100ef4b4ef25d6f1a01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DAGFlGTTI4c</dc:identifier>
  <dc:language>fr-FR</dc:language>
  <cp:lastModifiedBy/>
  <dcterms:modified xsi:type="dcterms:W3CDTF">2024-05-22T12:03:41Z</dcterms:modified>
  <cp:revision>11</cp:revision>
  <dc:subject/>
  <dc:title>Farm Tutorials Youtube Thumbnail in Green Brown Nature Style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